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33"/>
  </p:notesMasterIdLst>
  <p:handoutMasterIdLst>
    <p:handoutMasterId r:id="rId34"/>
  </p:handoutMasterIdLst>
  <p:sldIdLst>
    <p:sldId id="256" r:id="rId2"/>
    <p:sldId id="259" r:id="rId3"/>
    <p:sldId id="260" r:id="rId4"/>
    <p:sldId id="261" r:id="rId5"/>
    <p:sldId id="262" r:id="rId6"/>
    <p:sldId id="263" r:id="rId7"/>
    <p:sldId id="264" r:id="rId8"/>
    <p:sldId id="265" r:id="rId9"/>
    <p:sldId id="266" r:id="rId10"/>
    <p:sldId id="288" r:id="rId11"/>
    <p:sldId id="290" r:id="rId12"/>
    <p:sldId id="289"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88825"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99" autoAdjust="0"/>
  </p:normalViewPr>
  <p:slideViewPr>
    <p:cSldViewPr>
      <p:cViewPr varScale="1">
        <p:scale>
          <a:sx n="114" d="100"/>
          <a:sy n="114" d="100"/>
        </p:scale>
        <p:origin x="474" y="114"/>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6/19/2023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6/19/2023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E87AE-81EE-724E-D574-C1B4FB33EDF0}"/>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endParaRPr lang="ro-RO"/>
          </a:p>
        </p:txBody>
      </p:sp>
      <p:sp>
        <p:nvSpPr>
          <p:cNvPr id="3" name="Subtitle 2">
            <a:extLst>
              <a:ext uri="{FF2B5EF4-FFF2-40B4-BE49-F238E27FC236}">
                <a16:creationId xmlns:a16="http://schemas.microsoft.com/office/drawing/2014/main" id="{140D19E6-DC08-66FB-8906-72C9CFB09328}"/>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2AC060E0-8BE2-B0DA-1D0E-FC5A61ED6B82}"/>
              </a:ext>
            </a:extLst>
          </p:cNvPr>
          <p:cNvSpPr>
            <a:spLocks noGrp="1"/>
          </p:cNvSpPr>
          <p:nvPr>
            <p:ph type="dt" sz="half" idx="10"/>
          </p:nvPr>
        </p:nvSpPr>
        <p:spPr/>
        <p:txBody>
          <a:bodyPr/>
          <a:lstStyle/>
          <a:p>
            <a:fld id="{B61BEF0D-F0BB-DE4B-95CE-6DB70DBA9567}" type="datetimeFigureOut">
              <a:rPr lang="en-US" smtClean="0"/>
              <a:pPr/>
              <a:t>6/19/2023</a:t>
            </a:fld>
            <a:endParaRPr lang="en-US" dirty="0"/>
          </a:p>
        </p:txBody>
      </p:sp>
      <p:sp>
        <p:nvSpPr>
          <p:cNvPr id="5" name="Footer Placeholder 4">
            <a:extLst>
              <a:ext uri="{FF2B5EF4-FFF2-40B4-BE49-F238E27FC236}">
                <a16:creationId xmlns:a16="http://schemas.microsoft.com/office/drawing/2014/main" id="{394F32C1-3554-6D71-FFFE-DAC97582D2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1FB9BC-3956-D905-4935-6CB702E0F5D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000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173A-C492-056B-FF59-C6952F588CF3}"/>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C170FDD6-AF72-CC2A-DCF9-02176FF18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3BA7E9BF-5AF0-B14F-F8A7-FF21F23DEA1A}"/>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5" name="Footer Placeholder 4">
            <a:extLst>
              <a:ext uri="{FF2B5EF4-FFF2-40B4-BE49-F238E27FC236}">
                <a16:creationId xmlns:a16="http://schemas.microsoft.com/office/drawing/2014/main" id="{E5716ACF-99AE-9AF0-56FF-0FAE8EFE9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FA4EB1-3A33-1014-CF28-125A34056C55}"/>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27310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57837-D8DF-C18A-0361-B099C7A70EF6}"/>
              </a:ext>
            </a:extLst>
          </p:cNvPr>
          <p:cNvSpPr>
            <a:spLocks noGrp="1"/>
          </p:cNvSpPr>
          <p:nvPr>
            <p:ph type="title" orient="vert"/>
          </p:nvPr>
        </p:nvSpPr>
        <p:spPr>
          <a:xfrm>
            <a:off x="8722628" y="365125"/>
            <a:ext cx="2628215"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5E0A6E76-A3EA-3645-00C4-E729C7C5409A}"/>
              </a:ext>
            </a:extLst>
          </p:cNvPr>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A74FA081-3C2C-DC4F-3A18-E5D25C471C09}"/>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5" name="Footer Placeholder 4">
            <a:extLst>
              <a:ext uri="{FF2B5EF4-FFF2-40B4-BE49-F238E27FC236}">
                <a16:creationId xmlns:a16="http://schemas.microsoft.com/office/drawing/2014/main" id="{CEEB5165-9FD6-3A79-09C5-ED54F7D76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E16242-BD6D-79B2-D000-FD6185D298F2}"/>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0137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BB15F-FFF7-FD99-24E0-E9B7E247929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585A7677-C82C-CE33-5DFF-F0B606A92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E606810-B3CF-36C8-11F3-0F98B037B4F0}"/>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5" name="Footer Placeholder 4">
            <a:extLst>
              <a:ext uri="{FF2B5EF4-FFF2-40B4-BE49-F238E27FC236}">
                <a16:creationId xmlns:a16="http://schemas.microsoft.com/office/drawing/2014/main" id="{66C5A223-3D88-0C08-44C9-F752EC93C3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410295-BB0E-0E06-9921-CEAB5F427E26}"/>
              </a:ext>
            </a:extLst>
          </p:cNvPr>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360632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12EB-F64A-0722-0D2E-3C2C5F178DE8}"/>
              </a:ext>
            </a:extLst>
          </p:cNvPr>
          <p:cNvSpPr>
            <a:spLocks noGrp="1"/>
          </p:cNvSpPr>
          <p:nvPr>
            <p:ph type="title"/>
          </p:nvPr>
        </p:nvSpPr>
        <p:spPr>
          <a:xfrm>
            <a:off x="831633" y="1709739"/>
            <a:ext cx="10512862" cy="2852737"/>
          </a:xfrm>
        </p:spPr>
        <p:txBody>
          <a:bodyPr anchor="b"/>
          <a:lstStyle>
            <a:lvl1pPr>
              <a:defRPr sz="5998"/>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EFC22F02-8D45-383F-6E9F-50C8577015F7}"/>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BF05FE-8671-A2E0-8477-681667F3C45C}"/>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5" name="Footer Placeholder 4">
            <a:extLst>
              <a:ext uri="{FF2B5EF4-FFF2-40B4-BE49-F238E27FC236}">
                <a16:creationId xmlns:a16="http://schemas.microsoft.com/office/drawing/2014/main" id="{899BE4B8-29DF-8238-0CAE-1BCD59D71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DCC4B-4832-46B5-911C-703578D1B3EE}"/>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73679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5276-E90A-2061-DBFA-08687BF9C02F}"/>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48BF98E2-6965-3C34-899A-E38143A9FDAA}"/>
              </a:ext>
            </a:extLst>
          </p:cNvPr>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66BDCFF7-63CD-2AB8-EAAB-2A871D6904ED}"/>
              </a:ext>
            </a:extLst>
          </p:cNvPr>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C1CDDFD5-405C-E92C-80A0-EBA5AD73BAEA}"/>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6" name="Footer Placeholder 5">
            <a:extLst>
              <a:ext uri="{FF2B5EF4-FFF2-40B4-BE49-F238E27FC236}">
                <a16:creationId xmlns:a16="http://schemas.microsoft.com/office/drawing/2014/main" id="{CA7644A9-4E0E-2628-A32C-2E43FCD67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90E70-062A-B8E5-00FC-F421F6065E58}"/>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77042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7385-3074-B53A-1CA6-F6E2B42936A8}"/>
              </a:ext>
            </a:extLst>
          </p:cNvPr>
          <p:cNvSpPr>
            <a:spLocks noGrp="1"/>
          </p:cNvSpPr>
          <p:nvPr>
            <p:ph type="title"/>
          </p:nvPr>
        </p:nvSpPr>
        <p:spPr>
          <a:xfrm>
            <a:off x="839569" y="365126"/>
            <a:ext cx="10512862"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CBD44962-1410-7290-43E9-4DD3210EC36B}"/>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95BC50-E2BB-64D2-1336-A8273A213B44}"/>
              </a:ext>
            </a:extLst>
          </p:cNvPr>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E610DEC6-0DC5-CAED-CFA8-38F4F0DA7A5D}"/>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0ED7BB-AEB9-FD8A-AC54-204729FAD21E}"/>
              </a:ext>
            </a:extLst>
          </p:cNvPr>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A3D5D99A-2517-82BA-76CC-0942A0B6C486}"/>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8" name="Footer Placeholder 7">
            <a:extLst>
              <a:ext uri="{FF2B5EF4-FFF2-40B4-BE49-F238E27FC236}">
                <a16:creationId xmlns:a16="http://schemas.microsoft.com/office/drawing/2014/main" id="{6B8FF63C-6D4C-0181-21CB-5DCE5AF7B2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3953C-3374-D26D-32A2-2E753E31885E}"/>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87164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8B43D-705D-D959-D2B6-2A74EDDAFA5F}"/>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6805B294-68E7-313B-6FCE-78CA94BF8B4E}"/>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4" name="Footer Placeholder 3">
            <a:extLst>
              <a:ext uri="{FF2B5EF4-FFF2-40B4-BE49-F238E27FC236}">
                <a16:creationId xmlns:a16="http://schemas.microsoft.com/office/drawing/2014/main" id="{EE858255-77A8-2C38-0F05-BD8EB62836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D1CE87-CB85-BB3E-817D-58FD628A7997}"/>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9920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1491B4-4110-25C2-D985-FF1B3A17FC71}"/>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3" name="Footer Placeholder 2">
            <a:extLst>
              <a:ext uri="{FF2B5EF4-FFF2-40B4-BE49-F238E27FC236}">
                <a16:creationId xmlns:a16="http://schemas.microsoft.com/office/drawing/2014/main" id="{6D986663-A142-8B4E-DAE1-707411B233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0B025-BA61-220A-6927-1677FA10E6BA}"/>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20976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3CDE-D7A1-8D28-A02A-F1418D6DB18B}"/>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E1E3B3B0-F86D-FFC4-3D8C-E96DB34D715C}"/>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9D15D072-BD9B-D49B-E949-522178378782}"/>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D23171-F071-24E7-4C64-585DC1053BE1}"/>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6" name="Footer Placeholder 5">
            <a:extLst>
              <a:ext uri="{FF2B5EF4-FFF2-40B4-BE49-F238E27FC236}">
                <a16:creationId xmlns:a16="http://schemas.microsoft.com/office/drawing/2014/main" id="{83865041-866B-50C4-0B97-B6DBBCEEE7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E08CD2-4CD7-86DF-959E-5E83152E8CA8}"/>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53323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96B7-13DB-A3BB-CE0F-9E10E7B1EC25}"/>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05F02D9D-EE88-E08D-7F83-66D84D748B50}"/>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ro-RO"/>
          </a:p>
        </p:txBody>
      </p:sp>
      <p:sp>
        <p:nvSpPr>
          <p:cNvPr id="4" name="Text Placeholder 3">
            <a:extLst>
              <a:ext uri="{FF2B5EF4-FFF2-40B4-BE49-F238E27FC236}">
                <a16:creationId xmlns:a16="http://schemas.microsoft.com/office/drawing/2014/main" id="{E4519901-1F80-87A5-68C3-571DFB26C154}"/>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883AF-61EF-8B12-9AEF-EC2DB97AE52A}"/>
              </a:ext>
            </a:extLst>
          </p:cNvPr>
          <p:cNvSpPr>
            <a:spLocks noGrp="1"/>
          </p:cNvSpPr>
          <p:nvPr>
            <p:ph type="dt" sz="half" idx="10"/>
          </p:nvPr>
        </p:nvSpPr>
        <p:spPr/>
        <p:txBody>
          <a:bodyPr/>
          <a:lstStyle/>
          <a:p>
            <a:fld id="{9AFE8FB1-0A7A-443E-AAF7-31D4FA1AA312}" type="datetimeFigureOut">
              <a:rPr lang="en-US" smtClean="0"/>
              <a:t>6/19/2023</a:t>
            </a:fld>
            <a:endParaRPr lang="en-US"/>
          </a:p>
        </p:txBody>
      </p:sp>
      <p:sp>
        <p:nvSpPr>
          <p:cNvPr id="6" name="Footer Placeholder 5">
            <a:extLst>
              <a:ext uri="{FF2B5EF4-FFF2-40B4-BE49-F238E27FC236}">
                <a16:creationId xmlns:a16="http://schemas.microsoft.com/office/drawing/2014/main" id="{0E231FFF-BFD4-AE30-9994-933A8189E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20CC8C-52BD-F8DE-89B9-8FCAC25B2385}"/>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22631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100000">
              <a:schemeClr val="accent5">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DCF89-BBAC-89F7-0DB2-EB652908FBD8}"/>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0A1EFC40-293E-51AE-7738-1724C7EC23A9}"/>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042A9B51-E8B7-60ED-0628-A20DC56FECFE}"/>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E8FB1-0A7A-443E-AAF7-31D4FA1AA312}" type="datetimeFigureOut">
              <a:rPr lang="en-US" smtClean="0"/>
              <a:pPr/>
              <a:t>6/19/2023</a:t>
            </a:fld>
            <a:endParaRPr lang="en-US" dirty="0"/>
          </a:p>
        </p:txBody>
      </p:sp>
      <p:sp>
        <p:nvSpPr>
          <p:cNvPr id="5" name="Footer Placeholder 4">
            <a:extLst>
              <a:ext uri="{FF2B5EF4-FFF2-40B4-BE49-F238E27FC236}">
                <a16:creationId xmlns:a16="http://schemas.microsoft.com/office/drawing/2014/main" id="{5C2D3C86-4358-54A3-059D-28098BE41634}"/>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BEE36A9-80DD-4AEE-E9D8-0CFEFE50CF43}"/>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283470345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ro-RO"/>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612" y="2590800"/>
            <a:ext cx="9448800" cy="1992330"/>
          </a:xfrm>
        </p:spPr>
        <p:txBody>
          <a:bodyPr>
            <a:normAutofit fontScale="90000"/>
          </a:bodyPr>
          <a:lstStyle/>
          <a:p>
            <a:r>
              <a:rPr lang="en-US" b="1" dirty="0" err="1">
                <a:latin typeface="Times New Roman" panose="02020603050405020304" pitchFamily="18" charset="0"/>
                <a:cs typeface="Times New Roman" panose="02020603050405020304" pitchFamily="18" charset="0"/>
              </a:rPr>
              <a:t>Metodologia</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monitorizare</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segre</a:t>
            </a:r>
            <a:r>
              <a:rPr lang="ro-RO" b="1" dirty="0">
                <a:latin typeface="Times New Roman" panose="02020603050405020304" pitchFamily="18" charset="0"/>
                <a:cs typeface="Times New Roman" panose="02020603050405020304" pitchFamily="18" charset="0"/>
              </a:rPr>
              <a:t>gării școlare</a:t>
            </a:r>
            <a:endParaRPr lang="en-US"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5DAFA4A-F04A-1199-9A89-1556D4553E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766" y="325123"/>
            <a:ext cx="1211203" cy="740401"/>
          </a:xfrm>
          <a:prstGeom prst="rect">
            <a:avLst/>
          </a:prstGeom>
          <a:noFill/>
          <a:extLst>
            <a:ext uri="{909E8E84-426E-40DD-AFC4-6F175D3DCCD1}">
              <a14:hiddenFill xmlns:a14="http://schemas.microsoft.com/office/drawing/2010/main">
                <a:solidFill>
                  <a:srgbClr val="FFFFFF"/>
                </a:solidFill>
              </a14:hiddenFill>
            </a:ext>
          </a:extLst>
        </p:spPr>
      </p:pic>
      <p:pic>
        <p:nvPicPr>
          <p:cNvPr id="5" name="Graphic 4">
            <a:extLst>
              <a:ext uri="{FF2B5EF4-FFF2-40B4-BE49-F238E27FC236}">
                <a16:creationId xmlns:a16="http://schemas.microsoft.com/office/drawing/2014/main" id="{CC53BAF1-F810-B052-CD57-949311E57A7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1013" y="209550"/>
            <a:ext cx="988218" cy="978378"/>
          </a:xfrm>
          <a:prstGeom prst="rect">
            <a:avLst/>
          </a:prstGeom>
        </p:spPr>
      </p:pic>
      <p:pic>
        <p:nvPicPr>
          <p:cNvPr id="6" name="Picture 1">
            <a:extLst>
              <a:ext uri="{FF2B5EF4-FFF2-40B4-BE49-F238E27FC236}">
                <a16:creationId xmlns:a16="http://schemas.microsoft.com/office/drawing/2014/main" id="{11A67395-36EB-8029-8220-0C5E4A2DD2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37612" y="518415"/>
            <a:ext cx="3073470" cy="391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837981" y="76200"/>
            <a:ext cx="10512862" cy="736368"/>
          </a:xfrm>
        </p:spPr>
        <p:txBody>
          <a:bodyPr/>
          <a:lstStyle/>
          <a:p>
            <a:r>
              <a:rPr lang="ro-RO" dirty="0">
                <a:latin typeface="Times New Roman" panose="02020603050405020304" pitchFamily="18" charset="0"/>
                <a:cs typeface="Times New Roman" panose="02020603050405020304" pitchFamily="18" charset="0"/>
              </a:rPr>
              <a:t>Date </a:t>
            </a:r>
            <a:r>
              <a:rPr lang="ro-RO" b="1" u="sng" dirty="0">
                <a:latin typeface="Times New Roman" panose="02020603050405020304" pitchFamily="18" charset="0"/>
                <a:cs typeface="Times New Roman" panose="02020603050405020304" pitchFamily="18" charset="0"/>
              </a:rPr>
              <a:t>transversale privind elevul</a:t>
            </a:r>
            <a:endParaRPr lang="en-US"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55556" y="990600"/>
            <a:ext cx="11457496" cy="5172173"/>
          </a:xfrm>
        </p:spPr>
        <p:txBody>
          <a:bodyPr>
            <a:normAutofit fontScale="77500" lnSpcReduction="20000"/>
          </a:bodyPr>
          <a:lstStyle/>
          <a:p>
            <a:pPr lvl="0" algn="just"/>
            <a:r>
              <a:rPr lang="ro-RO" dirty="0">
                <a:latin typeface="Times New Roman" panose="02020603050405020304" pitchFamily="18" charset="0"/>
                <a:cs typeface="Times New Roman" panose="02020603050405020304" pitchFamily="18" charset="0"/>
              </a:rPr>
              <a:t>Nivelul educațional al copilului, grupa/clasa în care este înregistrat</a:t>
            </a:r>
          </a:p>
          <a:p>
            <a:pPr lvl="0" algn="just"/>
            <a:r>
              <a:rPr lang="ro-RO" dirty="0">
                <a:latin typeface="Times New Roman" panose="02020603050405020304" pitchFamily="18" charset="0"/>
                <a:cs typeface="Times New Roman" panose="02020603050405020304" pitchFamily="18" charset="0"/>
              </a:rPr>
              <a:t>Poziționarea elevului în ultimele două bănci (dacă se află în ultimele două bănci, în cazul organizării tradiționale a băncilor în clasă, în șiruri de bănci, fără ca elevii să fie rotiți periodic)</a:t>
            </a:r>
          </a:p>
          <a:p>
            <a:pPr algn="just"/>
            <a:r>
              <a:rPr lang="ro-RO" dirty="0">
                <a:latin typeface="Times New Roman" panose="02020603050405020304" pitchFamily="18" charset="0"/>
                <a:cs typeface="Times New Roman" panose="02020603050405020304" pitchFamily="18" charset="0"/>
              </a:rPr>
              <a:t>Clădirea în care învață elevul (dacă sunt mai multe clădiri în care sunt furnizate serviciile educaționale la nivelul unității școlare / structurii școlare). În SIIIR se va putea identifica clădirea din cadrul structurii școlare/unității școlare în care este situată o anumită clasă și, implicit, clădirea în care învață elevul</a:t>
            </a:r>
            <a:endParaRPr lang="en-US" dirty="0">
              <a:effectLst/>
              <a:latin typeface="Times New Roman" panose="02020603050405020304" pitchFamily="18" charset="0"/>
              <a:cs typeface="Times New Roman" panose="02020603050405020304" pitchFamily="18" charset="0"/>
            </a:endParaRPr>
          </a:p>
          <a:p>
            <a:pPr lvl="0" algn="just"/>
            <a:r>
              <a:rPr lang="es-ES" dirty="0" err="1">
                <a:latin typeface="Times New Roman" panose="02020603050405020304" pitchFamily="18" charset="0"/>
                <a:cs typeface="Times New Roman" panose="02020603050405020304" pitchFamily="18" charset="0"/>
              </a:rPr>
              <a:t>Elevul</a:t>
            </a:r>
            <a:r>
              <a:rPr lang="es-ES" dirty="0">
                <a:latin typeface="Times New Roman" panose="02020603050405020304" pitchFamily="18" charset="0"/>
                <a:cs typeface="Times New Roman" panose="02020603050405020304" pitchFamily="18" charset="0"/>
              </a:rPr>
              <a:t> este </a:t>
            </a:r>
            <a:r>
              <a:rPr lang="es-ES" dirty="0" err="1">
                <a:latin typeface="Times New Roman" panose="02020603050405020304" pitchFamily="18" charset="0"/>
                <a:cs typeface="Times New Roman" panose="02020603050405020304" pitchFamily="18" charset="0"/>
              </a:rPr>
              <a:t>absolvent</a:t>
            </a:r>
            <a:r>
              <a:rPr lang="es-ES" dirty="0">
                <a:latin typeface="Times New Roman" panose="02020603050405020304" pitchFamily="18" charset="0"/>
                <a:cs typeface="Times New Roman" panose="02020603050405020304" pitchFamily="18" charset="0"/>
              </a:rPr>
              <a:t> de nivel </a:t>
            </a:r>
            <a:r>
              <a:rPr lang="es-ES" dirty="0" err="1">
                <a:latin typeface="Times New Roman" panose="02020603050405020304" pitchFamily="18" charset="0"/>
                <a:cs typeface="Times New Roman" panose="02020603050405020304" pitchFamily="18" charset="0"/>
              </a:rPr>
              <a:t>învățământ</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ciclu</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complet</a:t>
            </a:r>
            <a:r>
              <a:rPr lang="es-E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 DA    2. NU  (</a:t>
            </a:r>
            <a:r>
              <a:rPr lang="ro-RO" i="1" dirty="0">
                <a:latin typeface="Times New Roman" panose="02020603050405020304" pitchFamily="18" charset="0"/>
                <a:cs typeface="Times New Roman" panose="02020603050405020304" pitchFamily="18" charset="0"/>
              </a:rPr>
              <a:t>această informație va fi completată doar pentru elevii care sunt în clasa a VIII-a, respectiv în an terminal liceu (clasa a XII-a/clasa a XIII-a) și va fi completată după încheierea anului școlar; ”ÎN TIMPUL ANULUI ȘCOLAR VA FI SELECTATĂ OPȚIUNEA NU”</a:t>
            </a:r>
            <a:r>
              <a:rPr lang="ro-RO" dirty="0">
                <a:latin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Dacă a fost înscris în clasa a VIII-a, s-a înscris la evaluarea națională? – </a:t>
            </a:r>
            <a:r>
              <a:rPr lang="ro-RO" i="1" dirty="0">
                <a:latin typeface="Times New Roman" panose="02020603050405020304" pitchFamily="18" charset="0"/>
                <a:cs typeface="Times New Roman" panose="02020603050405020304" pitchFamily="18" charset="0"/>
              </a:rPr>
              <a:t>această informație se colectează doar pentru elevii care au fost înscriși în clasa a VIII-a (au absolvit, deci, clasa a VII-a). Interesează aici dacă, în acest caz, elevul înscris în clasa a VIII-a s-a înscris și pentru a susține evaluarea națională.</a:t>
            </a:r>
          </a:p>
          <a:p>
            <a:pPr lvl="0" algn="just"/>
            <a:r>
              <a:rPr lang="ro-RO" dirty="0">
                <a:latin typeface="Times New Roman" panose="02020603050405020304" pitchFamily="18" charset="0"/>
                <a:cs typeface="Times New Roman" panose="02020603050405020304" pitchFamily="18" charset="0"/>
              </a:rPr>
              <a:t>Dacă a fost înscris în clasa a XII-a, s-a înscris la examenul de Bacalaureat? – </a:t>
            </a:r>
            <a:r>
              <a:rPr lang="ro-RO" i="1" dirty="0">
                <a:latin typeface="Times New Roman" panose="02020603050405020304" pitchFamily="18" charset="0"/>
                <a:cs typeface="Times New Roman" panose="02020603050405020304" pitchFamily="18" charset="0"/>
              </a:rPr>
              <a:t>această informație se colectează doar pentru elevii care au fost înscriși în clasa a XII-a (au absolvit, deci, clasa a XI-a). Interesează aici dacă, în acest caz, elevul s-a înscris pentru a susține examenul de Bacalaureat.</a:t>
            </a:r>
          </a:p>
          <a:p>
            <a:pPr marL="0" lvl="0" indent="0" algn="just">
              <a:buNone/>
            </a:pP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283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837981" y="101832"/>
            <a:ext cx="10512862" cy="996056"/>
          </a:xfrm>
        </p:spPr>
        <p:txBody>
          <a:bodyPr/>
          <a:lstStyle/>
          <a:p>
            <a:r>
              <a:rPr lang="ro-RO" dirty="0">
                <a:latin typeface="Times New Roman" panose="02020603050405020304" pitchFamily="18" charset="0"/>
                <a:cs typeface="Times New Roman" panose="02020603050405020304" pitchFamily="18" charset="0"/>
              </a:rPr>
              <a:t>Date </a:t>
            </a:r>
            <a:r>
              <a:rPr lang="ro-RO" b="1" u="sng" dirty="0">
                <a:latin typeface="Times New Roman" panose="02020603050405020304" pitchFamily="18" charset="0"/>
                <a:cs typeface="Times New Roman" panose="02020603050405020304" pitchFamily="18" charset="0"/>
              </a:rPr>
              <a:t>privind criteriul etnic</a:t>
            </a:r>
            <a:endParaRPr lang="en-US"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436765" y="1524000"/>
            <a:ext cx="11457496" cy="5008070"/>
          </a:xfrm>
        </p:spPr>
        <p:txBody>
          <a:bodyPr>
            <a:normAutofit/>
          </a:bodyPr>
          <a:lstStyle/>
          <a:p>
            <a:pPr marL="0" indent="0">
              <a:buNone/>
            </a:pPr>
            <a:r>
              <a:rPr lang="ro-RO" b="1" dirty="0">
                <a:latin typeface="Times New Roman" panose="02020603050405020304" pitchFamily="18" charset="0"/>
                <a:cs typeface="Times New Roman" panose="02020603050405020304" pitchFamily="18" charset="0"/>
              </a:rPr>
              <a:t>A. Date referitoare la elev</a:t>
            </a:r>
            <a:endParaRPr lang="en-US"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Etnia autodeclarată a elevului (sau comunicată de părinți/ tutori, autodeclarată și în cazul acestora)</a:t>
            </a:r>
          </a:p>
          <a:p>
            <a:pPr marL="0" lvl="0" indent="0">
              <a:buNone/>
            </a:pPr>
            <a:r>
              <a:rPr lang="en-US" dirty="0">
                <a:effectLst/>
                <a:latin typeface="Times New Roman" panose="02020603050405020304" pitchFamily="18" charset="0"/>
                <a:cs typeface="Times New Roman" panose="02020603050405020304" pitchFamily="18" charset="0"/>
              </a:rPr>
              <a:t>ATENȚIE! Se </a:t>
            </a:r>
            <a:r>
              <a:rPr lang="en-US" dirty="0" err="1">
                <a:effectLst/>
                <a:latin typeface="Times New Roman" panose="02020603050405020304" pitchFamily="18" charset="0"/>
                <a:cs typeface="Times New Roman" panose="02020603050405020304" pitchFamily="18" charset="0"/>
              </a:rPr>
              <a:t>va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solicita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părinților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declararea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etniei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elevului</a:t>
            </a:r>
            <a:r>
              <a:rPr lang="en-US" dirty="0">
                <a:effectLst/>
                <a:latin typeface="Times New Roman" panose="02020603050405020304" pitchFamily="18" charset="0"/>
                <a:cs typeface="Times New Roman" panose="02020603050405020304" pitchFamily="18" charset="0"/>
              </a:rPr>
              <a:t>, nu a </a:t>
            </a:r>
            <a:r>
              <a:rPr lang="en-US" dirty="0" err="1">
                <a:effectLst/>
                <a:latin typeface="Times New Roman" panose="02020603050405020304" pitchFamily="18" charset="0"/>
                <a:cs typeface="Times New Roman" panose="02020603050405020304" pitchFamily="18" charset="0"/>
              </a:rPr>
              <a:t>naționalității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pentru</a:t>
            </a:r>
            <a:r>
              <a:rPr lang="en-US" dirty="0">
                <a:effectLst/>
                <a:latin typeface="Times New Roman" panose="02020603050405020304" pitchFamily="18" charset="0"/>
                <a:cs typeface="Times New Roman" panose="02020603050405020304" pitchFamily="18" charset="0"/>
              </a:rPr>
              <a:t> a </a:t>
            </a:r>
            <a:r>
              <a:rPr lang="en-US" dirty="0" err="1">
                <a:effectLst/>
                <a:latin typeface="Times New Roman" panose="02020603050405020304" pitchFamily="18" charset="0"/>
                <a:cs typeface="Times New Roman" panose="02020603050405020304" pitchFamily="18" charset="0"/>
              </a:rPr>
              <a:t>evita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orice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confuzie</a:t>
            </a:r>
            <a:endParaRPr lang="en-US" dirty="0">
              <a:effectLst/>
              <a:latin typeface="Times New Roman" panose="02020603050405020304" pitchFamily="18" charset="0"/>
              <a:cs typeface="Times New Roman" panose="02020603050405020304" pitchFamily="18" charset="0"/>
            </a:endParaRPr>
          </a:p>
          <a:p>
            <a:pPr marL="0" indent="0">
              <a:buNone/>
            </a:pP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71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837980" y="-45812"/>
            <a:ext cx="10512862" cy="655412"/>
          </a:xfrm>
        </p:spPr>
        <p:txBody>
          <a:bodyPr>
            <a:normAutofit fontScale="90000"/>
          </a:bodyPr>
          <a:lstStyle/>
          <a:p>
            <a:r>
              <a:rPr lang="it-IT" dirty="0">
                <a:latin typeface="Times New Roman" panose="02020603050405020304" pitchFamily="18" charset="0"/>
                <a:cs typeface="Times New Roman" panose="02020603050405020304" pitchFamily="18" charset="0"/>
              </a:rPr>
              <a:t>Date </a:t>
            </a:r>
            <a:r>
              <a:rPr lang="it-IT" b="1" u="sng" dirty="0">
                <a:latin typeface="Times New Roman" panose="02020603050405020304" pitchFamily="18" charset="0"/>
                <a:cs typeface="Times New Roman" panose="02020603050405020304" pitchFamily="18" charset="0"/>
              </a:rPr>
              <a:t>referitoare la unitatea școlară</a:t>
            </a: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10981" y="609600"/>
            <a:ext cx="12027031" cy="6096000"/>
          </a:xfrm>
        </p:spPr>
        <p:txBody>
          <a:bodyPr>
            <a:noAutofit/>
          </a:bodyPr>
          <a:lstStyle/>
          <a:p>
            <a:pPr lvl="0"/>
            <a:r>
              <a:rPr lang="ro-RO" sz="1800" dirty="0">
                <a:latin typeface="Times New Roman" panose="02020603050405020304" pitchFamily="18" charset="0"/>
                <a:cs typeface="Times New Roman" panose="02020603050405020304" pitchFamily="18" charset="0"/>
              </a:rPr>
              <a:t>Dacă în școală au fost constituite grupe/clase în scopul predării în limba maternă a acelui grup etnic sau în sistem bilingv</a:t>
            </a:r>
            <a:endParaRPr lang="en-US" sz="1800" dirty="0">
              <a:effectLst/>
              <a:latin typeface="Times New Roman" panose="02020603050405020304" pitchFamily="18" charset="0"/>
              <a:cs typeface="Times New Roman" panose="02020603050405020304" pitchFamily="18" charset="0"/>
            </a:endParaRPr>
          </a:p>
          <a:p>
            <a:pPr lvl="0"/>
            <a:r>
              <a:rPr lang="ro-RO" sz="1800" dirty="0">
                <a:latin typeface="Times New Roman" panose="02020603050405020304" pitchFamily="18" charset="0"/>
                <a:cs typeface="Times New Roman" panose="02020603050405020304" pitchFamily="18" charset="0"/>
              </a:rPr>
              <a:t>Curriculum-ul la decizia şcolii din unitatea de învățământ reflectă cultura şi istoria minorităților naționale existente în populația școlară?</a:t>
            </a:r>
            <a:endParaRPr lang="en-US" sz="1800" dirty="0">
              <a:effectLst/>
              <a:latin typeface="Times New Roman" panose="02020603050405020304" pitchFamily="18" charset="0"/>
              <a:cs typeface="Times New Roman" panose="02020603050405020304" pitchFamily="18" charset="0"/>
            </a:endParaRPr>
          </a:p>
          <a:p>
            <a:pPr lvl="0"/>
            <a:r>
              <a:rPr lang="ro-RO" sz="1800" dirty="0">
                <a:latin typeface="Times New Roman" panose="02020603050405020304" pitchFamily="18" charset="0"/>
                <a:cs typeface="Times New Roman" panose="02020603050405020304" pitchFamily="18" charset="0"/>
              </a:rPr>
              <a:t>Personalul de conducere al unității de învățământ preuniversitar și cadrele didactice ale unității de învățământ preuniversitar au urmat cursuri despre cultura </a:t>
            </a:r>
            <a:r>
              <a:rPr lang="ro-RO" sz="1800" dirty="0" err="1">
                <a:latin typeface="Times New Roman" panose="02020603050405020304" pitchFamily="18" charset="0"/>
                <a:cs typeface="Times New Roman" panose="02020603050405020304" pitchFamily="18" charset="0"/>
              </a:rPr>
              <a:t>şi</a:t>
            </a:r>
            <a:r>
              <a:rPr lang="ro-RO" sz="1800" dirty="0">
                <a:latin typeface="Times New Roman" panose="02020603050405020304" pitchFamily="18" charset="0"/>
                <a:cs typeface="Times New Roman" panose="02020603050405020304" pitchFamily="18" charset="0"/>
              </a:rPr>
              <a:t> istoria minorităților naționale care se regăsesc în unitatea de învățământ?   </a:t>
            </a:r>
          </a:p>
          <a:p>
            <a:pPr marL="0" indent="0">
              <a:buNone/>
            </a:pPr>
            <a:r>
              <a:rPr lang="ro-RO" sz="1800" dirty="0">
                <a:latin typeface="Times New Roman" panose="02020603050405020304" pitchFamily="18" charset="0"/>
                <a:cs typeface="Times New Roman" panose="02020603050405020304" pitchFamily="18" charset="0"/>
              </a:rPr>
              <a:t>1. DA    2. NU;     DACĂ DA, exemple de astfel de cursuri: </a:t>
            </a:r>
            <a:endParaRPr lang="en-US" sz="1800" dirty="0">
              <a:effectLst/>
              <a:latin typeface="Times New Roman" panose="02020603050405020304" pitchFamily="18" charset="0"/>
              <a:cs typeface="Times New Roman" panose="02020603050405020304" pitchFamily="18" charset="0"/>
            </a:endParaRPr>
          </a:p>
          <a:p>
            <a:pPr marL="0" indent="0">
              <a:buNone/>
            </a:pPr>
            <a:r>
              <a:rPr lang="ro-RO" sz="1800" dirty="0">
                <a:latin typeface="Times New Roman" panose="02020603050405020304" pitchFamily="18" charset="0"/>
                <a:cs typeface="Times New Roman" panose="02020603050405020304" pitchFamily="18" charset="0"/>
              </a:rPr>
              <a:t>........................................................................................................................... </a:t>
            </a:r>
          </a:p>
          <a:p>
            <a:pPr marL="0" indent="0">
              <a:buNone/>
            </a:pPr>
            <a:r>
              <a:rPr lang="ro-RO" sz="1800" dirty="0">
                <a:latin typeface="Times New Roman" panose="02020603050405020304" pitchFamily="18" charset="0"/>
                <a:cs typeface="Times New Roman" panose="02020603050405020304" pitchFamily="18" charset="0"/>
              </a:rPr>
              <a:t>( întrebarea are 2 categorii de adresanți vizate: 1. Personal de conducere al școlii 2. Cadrele didactice.)</a:t>
            </a:r>
          </a:p>
          <a:p>
            <a:pPr lvl="0"/>
            <a:r>
              <a:rPr lang="ro-RO" sz="1800" dirty="0">
                <a:latin typeface="Times New Roman" panose="02020603050405020304" pitchFamily="18" charset="0"/>
                <a:cs typeface="Times New Roman" panose="02020603050405020304" pitchFamily="18" charset="0"/>
              </a:rPr>
              <a:t>Unitatea de învățământ desfășoară activităţi extracurriculare care reflectă cultura şi istoria minorităților naționale?</a:t>
            </a:r>
            <a:r>
              <a:rPr lang="en-US" sz="1800" dirty="0">
                <a:latin typeface="Times New Roman" panose="02020603050405020304" pitchFamily="18" charset="0"/>
                <a:cs typeface="Times New Roman" panose="02020603050405020304" pitchFamily="18" charset="0"/>
              </a:rPr>
              <a:t>            </a:t>
            </a:r>
            <a:r>
              <a:rPr lang="ro-RO" sz="1800" dirty="0">
                <a:latin typeface="Times New Roman" panose="02020603050405020304" pitchFamily="18" charset="0"/>
                <a:cs typeface="Times New Roman" panose="02020603050405020304" pitchFamily="18" charset="0"/>
              </a:rPr>
              <a:t>   </a:t>
            </a:r>
          </a:p>
          <a:p>
            <a:pPr marL="0" lvl="0" indent="0">
              <a:buNone/>
            </a:pPr>
            <a:r>
              <a:rPr lang="ro-RO" sz="1800" dirty="0">
                <a:latin typeface="Times New Roman" panose="02020603050405020304" pitchFamily="18" charset="0"/>
                <a:cs typeface="Times New Roman" panose="02020603050405020304" pitchFamily="18" charset="0"/>
              </a:rPr>
              <a:t> 1. DA    2. NU</a:t>
            </a:r>
            <a:endParaRPr lang="en-US" sz="1800" dirty="0">
              <a:effectLst/>
              <a:latin typeface="Times New Roman" panose="02020603050405020304" pitchFamily="18" charset="0"/>
              <a:cs typeface="Times New Roman" panose="02020603050405020304" pitchFamily="18" charset="0"/>
            </a:endParaRPr>
          </a:p>
          <a:p>
            <a:pPr lvl="0"/>
            <a:r>
              <a:rPr lang="ro-RO" sz="1800" dirty="0">
                <a:latin typeface="Times New Roman" panose="02020603050405020304" pitchFamily="18" charset="0"/>
                <a:cs typeface="Times New Roman" panose="02020603050405020304" pitchFamily="18" charset="0"/>
              </a:rPr>
              <a:t>Unitatea de învățământ preuniversitar este dotată cu materiale care reflectă cultura </a:t>
            </a:r>
            <a:r>
              <a:rPr lang="ro-RO" sz="1800" dirty="0" err="1">
                <a:latin typeface="Times New Roman" panose="02020603050405020304" pitchFamily="18" charset="0"/>
                <a:cs typeface="Times New Roman" panose="02020603050405020304" pitchFamily="18" charset="0"/>
              </a:rPr>
              <a:t>şi</a:t>
            </a:r>
            <a:r>
              <a:rPr lang="ro-RO" sz="1800" dirty="0">
                <a:latin typeface="Times New Roman" panose="02020603050405020304" pitchFamily="18" charset="0"/>
                <a:cs typeface="Times New Roman" panose="02020603050405020304" pitchFamily="18" charset="0"/>
              </a:rPr>
              <a:t> istoria minorităților naționale (cărți, periodice sau alte resurse educaționale în biblioteca unității de învățământ preuniversitar etc.)?  1. DA    2. NU</a:t>
            </a:r>
            <a:endParaRPr lang="en-US" sz="1800" dirty="0">
              <a:effectLst/>
              <a:latin typeface="Times New Roman" panose="02020603050405020304" pitchFamily="18" charset="0"/>
              <a:cs typeface="Times New Roman" panose="02020603050405020304" pitchFamily="18" charset="0"/>
            </a:endParaRPr>
          </a:p>
          <a:p>
            <a:pPr lvl="0"/>
            <a:r>
              <a:rPr lang="ro-RO" sz="1800" dirty="0">
                <a:latin typeface="Times New Roman" panose="02020603050405020304" pitchFamily="18" charset="0"/>
                <a:cs typeface="Times New Roman" panose="02020603050405020304" pitchFamily="18" charset="0"/>
              </a:rPr>
              <a:t>Câte cereri au fost depuse în școala dvs. pentru înscrierea la disciplina limba maternă? ...........</a:t>
            </a:r>
            <a:endParaRPr lang="en-US" sz="1800" dirty="0">
              <a:effectLst/>
              <a:latin typeface="Times New Roman" panose="02020603050405020304" pitchFamily="18" charset="0"/>
              <a:cs typeface="Times New Roman" panose="02020603050405020304" pitchFamily="18" charset="0"/>
            </a:endParaRPr>
          </a:p>
          <a:p>
            <a:pPr lvl="0"/>
            <a:r>
              <a:rPr lang="ro-RO" sz="1800" dirty="0">
                <a:latin typeface="Times New Roman" panose="02020603050405020304" pitchFamily="18" charset="0"/>
                <a:cs typeface="Times New Roman" panose="02020603050405020304" pitchFamily="18" charset="0"/>
              </a:rPr>
              <a:t>Care este numărul elevilor înscriși la această disciplină (pentru fiecare minoritate națională), la nivelul unității de învățământ?</a:t>
            </a:r>
            <a:endParaRPr lang="en-US" sz="1800" dirty="0">
              <a:effectLst/>
              <a:latin typeface="Times New Roman" panose="02020603050405020304" pitchFamily="18" charset="0"/>
              <a:cs typeface="Times New Roman" panose="02020603050405020304" pitchFamily="18" charset="0"/>
            </a:endParaRPr>
          </a:p>
          <a:p>
            <a:r>
              <a:rPr lang="ro-RO" sz="1800" dirty="0">
                <a:latin typeface="Times New Roman" panose="02020603050405020304" pitchFamily="18" charset="0"/>
                <a:cs typeface="Times New Roman" panose="02020603050405020304" pitchFamily="18" charset="0"/>
              </a:rPr>
              <a:t>Romi........................................</a:t>
            </a:r>
            <a:endParaRPr lang="en-US" sz="1800" dirty="0">
              <a:effectLst/>
              <a:latin typeface="Times New Roman" panose="02020603050405020304" pitchFamily="18" charset="0"/>
              <a:cs typeface="Times New Roman" panose="02020603050405020304" pitchFamily="18" charset="0"/>
            </a:endParaRPr>
          </a:p>
          <a:p>
            <a:r>
              <a:rPr lang="ro-RO" sz="1800" dirty="0">
                <a:latin typeface="Times New Roman" panose="02020603050405020304" pitchFamily="18" charset="0"/>
                <a:cs typeface="Times New Roman" panose="02020603050405020304" pitchFamily="18" charset="0"/>
              </a:rPr>
              <a:t>Maghiari...................................</a:t>
            </a:r>
            <a:endParaRPr lang="en-US" sz="1800" dirty="0">
              <a:effectLst/>
              <a:latin typeface="Times New Roman" panose="02020603050405020304" pitchFamily="18" charset="0"/>
              <a:cs typeface="Times New Roman" panose="02020603050405020304" pitchFamily="18" charset="0"/>
            </a:endParaRPr>
          </a:p>
          <a:p>
            <a:r>
              <a:rPr lang="ro-RO" sz="1800" dirty="0">
                <a:latin typeface="Times New Roman" panose="02020603050405020304" pitchFamily="18" charset="0"/>
                <a:cs typeface="Times New Roman" panose="02020603050405020304" pitchFamily="18" charset="0"/>
              </a:rPr>
              <a:t>Altă minoritate națională, care?.......</a:t>
            </a:r>
            <a:endParaRPr lang="en-US" sz="1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17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837981" y="101832"/>
            <a:ext cx="10512862" cy="996056"/>
          </a:xfrm>
        </p:spPr>
        <p:txBody>
          <a:bodyPr/>
          <a:lstStyle/>
          <a:p>
            <a:r>
              <a:rPr lang="ro-RO" dirty="0">
                <a:latin typeface="Times New Roman" panose="02020603050405020304" pitchFamily="18" charset="0"/>
                <a:cs typeface="Times New Roman" panose="02020603050405020304" pitchFamily="18" charset="0"/>
              </a:rPr>
              <a:t>Date </a:t>
            </a:r>
            <a:r>
              <a:rPr lang="ro-RO" b="1" u="sng" dirty="0">
                <a:latin typeface="Times New Roman" panose="02020603050405020304" pitchFamily="18" charset="0"/>
                <a:cs typeface="Times New Roman" panose="02020603050405020304" pitchFamily="18" charset="0"/>
              </a:rPr>
              <a:t>privind criteriul dizabilității </a:t>
            </a:r>
            <a:endParaRPr lang="en-US"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455612" y="1219200"/>
            <a:ext cx="11457496" cy="5434184"/>
          </a:xfrm>
        </p:spPr>
        <p:txBody>
          <a:bodyPr>
            <a:normAutofit fontScale="70000" lnSpcReduction="20000"/>
          </a:bodyPr>
          <a:lstStyle/>
          <a:p>
            <a:pPr marL="0" indent="0">
              <a:buNone/>
            </a:pPr>
            <a:r>
              <a:rPr lang="ro-RO" b="1" dirty="0">
                <a:latin typeface="Times New Roman" panose="02020603050405020304" pitchFamily="18" charset="0"/>
                <a:cs typeface="Times New Roman" panose="02020603050405020304" pitchFamily="18" charset="0"/>
              </a:rPr>
              <a:t>A. Date referitoare la elev</a:t>
            </a:r>
            <a:endParaRPr lang="en-US"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Copilul are dizabilități numai cu dosar DGASPC? 1. DA    2. NU </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Copilul are CES numai cu certificat de orientare CJRAE? 1. DA    2. NU</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Copilul are dizabilități cu dosar DGASPC și CES cu certificat de orientare CJRAE? 1. DA    2. NU</a:t>
            </a:r>
          </a:p>
          <a:p>
            <a:pPr marL="0" indent="0">
              <a:buNone/>
            </a:pPr>
            <a:endParaRPr lang="en-US" dirty="0">
              <a:effectLst/>
              <a:latin typeface="Times New Roman" panose="02020603050405020304" pitchFamily="18" charset="0"/>
              <a:cs typeface="Times New Roman" panose="02020603050405020304" pitchFamily="18" charset="0"/>
            </a:endParaRPr>
          </a:p>
          <a:p>
            <a:pPr marL="0" indent="0">
              <a:buNone/>
            </a:pPr>
            <a:r>
              <a:rPr lang="ro-RO" b="1" dirty="0">
                <a:latin typeface="Times New Roman" panose="02020603050405020304" pitchFamily="18" charset="0"/>
                <a:cs typeface="Times New Roman" panose="02020603050405020304" pitchFamily="18" charset="0"/>
              </a:rPr>
              <a:t>B. Date referitoare la unitatea școlară</a:t>
            </a:r>
            <a:endParaRPr lang="en-US"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Unitatea de învățământ (structura școlară) preuniversitar este dotată cu facilități/ modalități de accesibilizare pentru elevii cu dizabilități? 1. DA    2. NU</a:t>
            </a:r>
          </a:p>
          <a:p>
            <a:pPr marL="0" lvl="0" indent="0">
              <a:buNone/>
            </a:pPr>
            <a:r>
              <a:rPr lang="ro-RO" dirty="0">
                <a:latin typeface="Times New Roman" panose="02020603050405020304" pitchFamily="18" charset="0"/>
                <a:cs typeface="Times New Roman" panose="02020603050405020304" pitchFamily="18" charset="0"/>
              </a:rPr>
              <a:t>Informația va fi furnizată pentru  FIECARE DINTRE CLĂDIRILE unității școlare / structurii școlare (dacă există mai multe clădiri în care se derulează cursurile școlare în cadrul unității școlare / structurii)</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DACĂ DA, enumerați ce facilități / modalități de accesibilizare există:</a:t>
            </a:r>
            <a:endParaRPr lang="en-US" dirty="0">
              <a:effectLst/>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1.....................................................................................</a:t>
            </a:r>
            <a:endParaRPr lang="en-US" dirty="0">
              <a:effectLst/>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2.....................................................................................</a:t>
            </a:r>
            <a:endParaRPr lang="en-US" dirty="0">
              <a:effectLst/>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3.....................................................................................</a:t>
            </a:r>
            <a:endParaRPr lang="en-US" dirty="0">
              <a:effectLst/>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4.....................................................................................</a:t>
            </a:r>
            <a:endParaRPr lang="en-US" dirty="0">
              <a:effectLst/>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5.....................................................................................</a:t>
            </a: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74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294563" y="101832"/>
            <a:ext cx="11599698" cy="996056"/>
          </a:xfrm>
        </p:spPr>
        <p:txBody>
          <a:bodyPr>
            <a:normAutofit/>
          </a:bodyPr>
          <a:lstStyle/>
          <a:p>
            <a:r>
              <a:rPr lang="ro-RO" sz="3200" dirty="0">
                <a:latin typeface="Times New Roman" panose="02020603050405020304" pitchFamily="18" charset="0"/>
                <a:cs typeface="Times New Roman" panose="02020603050405020304" pitchFamily="18" charset="0"/>
              </a:rPr>
              <a:t>Date </a:t>
            </a:r>
            <a:r>
              <a:rPr lang="ro-RO" sz="3200" b="1" u="sng" dirty="0">
                <a:latin typeface="Times New Roman" panose="02020603050405020304" pitchFamily="18" charset="0"/>
                <a:cs typeface="Times New Roman" panose="02020603050405020304" pitchFamily="18" charset="0"/>
              </a:rPr>
              <a:t>privind c</a:t>
            </a:r>
            <a:r>
              <a:rPr lang="it-IT" sz="3200" b="1" u="sng" dirty="0">
                <a:latin typeface="Times New Roman" panose="02020603050405020304" pitchFamily="18" charset="0"/>
                <a:cs typeface="Times New Roman" panose="02020603050405020304" pitchFamily="18" charset="0"/>
              </a:rPr>
              <a:t>riteriul statutului socio-economic al familiilor </a:t>
            </a:r>
            <a:endParaRPr lang="en-US" sz="3200"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365664" y="1332142"/>
            <a:ext cx="11457496" cy="5006941"/>
          </a:xfrm>
        </p:spPr>
        <p:txBody>
          <a:bodyPr>
            <a:normAutofit fontScale="85000" lnSpcReduction="10000"/>
          </a:bodyPr>
          <a:lstStyle/>
          <a:p>
            <a:pPr marL="0" indent="0" algn="just">
              <a:buNone/>
            </a:pPr>
            <a:r>
              <a:rPr lang="ro-RO" b="1" dirty="0">
                <a:latin typeface="Times New Roman" panose="02020603050405020304" pitchFamily="18" charset="0"/>
                <a:cs typeface="Times New Roman" panose="02020603050405020304" pitchFamily="18" charset="0"/>
              </a:rPr>
              <a:t>Date referitoare la elev</a:t>
            </a:r>
            <a:endParaRPr lang="en-US" dirty="0">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Care este nivelul de educație formală a părinților/tutorelui copilului (ani de studiu mamă/tată/tutore)? </a:t>
            </a:r>
          </a:p>
          <a:p>
            <a:pPr lvl="0" algn="just"/>
            <a:r>
              <a:rPr lang="ro-RO" dirty="0">
                <a:latin typeface="Times New Roman" panose="02020603050405020304" pitchFamily="18" charset="0"/>
                <a:cs typeface="Times New Roman" panose="02020603050405020304" pitchFamily="18" charset="0"/>
              </a:rPr>
              <a:t>Pentru copil s-a întocmit dosarul pentru bursă socială, pentru acordarea gratuită de rechizite sau pentru alte forme de ajutor, indiferent dacă beneficiază de acestea sau nu (restricții financiare) 1. DA    2. NU </a:t>
            </a:r>
            <a:r>
              <a:rPr lang="ro-RO" i="1" dirty="0">
                <a:latin typeface="Times New Roman" panose="02020603050405020304" pitchFamily="18" charset="0"/>
                <a:cs typeface="Times New Roman" panose="02020603050405020304" pitchFamily="18" charset="0"/>
              </a:rPr>
              <a:t>(Informația se referă la acei elevi pentru care s-a întocmit și aprobat dosarul pentru bursă socială, pentru acordarea gratuită de rechizite sau pentru alte forme de ajutor, indiferent dacă beneficiază de acestea sau nu (restricții financiare)).</a:t>
            </a:r>
            <a:endParaRPr lang="en-US" i="1" dirty="0">
              <a:effectLst/>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Copilul este instituționalizat sau în plasament familial? 1. DA    2. NU</a:t>
            </a:r>
            <a:endParaRPr lang="en-US" dirty="0">
              <a:effectLst/>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Copilul provine din familie monoparentală? 1. DA    2. NU</a:t>
            </a:r>
            <a:endParaRPr lang="en-US" dirty="0">
              <a:effectLst/>
              <a:latin typeface="Times New Roman" panose="02020603050405020304" pitchFamily="18" charset="0"/>
              <a:cs typeface="Times New Roman" panose="02020603050405020304" pitchFamily="18" charset="0"/>
            </a:endParaRPr>
          </a:p>
          <a:p>
            <a:pPr lvl="0" algn="just"/>
            <a:r>
              <a:rPr lang="ro-RO" dirty="0">
                <a:latin typeface="Times New Roman" panose="02020603050405020304" pitchFamily="18" charset="0"/>
                <a:cs typeface="Times New Roman" panose="02020603050405020304" pitchFamily="18" charset="0"/>
              </a:rPr>
              <a:t>Copilul se află în întreținerea bunicilor sau a altor membri ai familiei? 1. DA    2. NU </a:t>
            </a:r>
          </a:p>
          <a:p>
            <a:pPr marL="0" lvl="0" indent="0" algn="just">
              <a:buNone/>
            </a:pPr>
            <a:r>
              <a:rPr lang="ro-RO" i="1" dirty="0">
                <a:latin typeface="Times New Roman" panose="02020603050405020304" pitchFamily="18" charset="0"/>
                <a:cs typeface="Times New Roman" panose="02020603050405020304" pitchFamily="18" charset="0"/>
              </a:rPr>
              <a:t>(informația vizează și situația celor care se află de facto în grija altor membrii ai familiei, deși acest lucru nu a fost formalizat cu tutelă.) </a:t>
            </a:r>
            <a:endParaRPr lang="en-US" i="1" dirty="0">
              <a:effectLst/>
              <a:latin typeface="Times New Roman" panose="02020603050405020304" pitchFamily="18" charset="0"/>
              <a:cs typeface="Times New Roman" panose="02020603050405020304" pitchFamily="18" charset="0"/>
            </a:endParaRPr>
          </a:p>
          <a:p>
            <a:pPr marL="0" indent="0" algn="just">
              <a:buNone/>
            </a:pP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37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239942" y="20889"/>
            <a:ext cx="11599698" cy="996056"/>
          </a:xfrm>
        </p:spPr>
        <p:txBody>
          <a:bodyPr>
            <a:normAutofit fontScale="90000"/>
          </a:bodyPr>
          <a:lstStyle/>
          <a:p>
            <a:pPr algn="just"/>
            <a:r>
              <a:rPr lang="ro-RO" dirty="0">
                <a:latin typeface="Times New Roman" panose="02020603050405020304" pitchFamily="18" charset="0"/>
                <a:cs typeface="Times New Roman" panose="02020603050405020304" pitchFamily="18" charset="0"/>
              </a:rPr>
              <a:t>Date </a:t>
            </a:r>
            <a:r>
              <a:rPr lang="ro-RO" b="1" u="sng" dirty="0">
                <a:latin typeface="Times New Roman" panose="02020603050405020304" pitchFamily="18" charset="0"/>
                <a:cs typeface="Times New Roman" panose="02020603050405020304" pitchFamily="18" charset="0"/>
              </a:rPr>
              <a:t>privind criteriul performanțelor școlare ale elevilor/mediului de rezidență al elevilor </a:t>
            </a:r>
            <a:endParaRPr lang="en-US"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74612" y="1142999"/>
            <a:ext cx="12039600" cy="5486401"/>
          </a:xfrm>
        </p:spPr>
        <p:txBody>
          <a:bodyPr>
            <a:normAutofit fontScale="62500" lnSpcReduction="20000"/>
          </a:bodyPr>
          <a:lstStyle/>
          <a:p>
            <a:pPr marL="0" indent="0">
              <a:buNone/>
            </a:pPr>
            <a:r>
              <a:rPr lang="ro-RO" b="1" dirty="0">
                <a:latin typeface="Times New Roman" panose="02020603050405020304" pitchFamily="18" charset="0"/>
                <a:cs typeface="Times New Roman" panose="02020603050405020304" pitchFamily="18" charset="0"/>
              </a:rPr>
              <a:t>A. Date referitoare la elev</a:t>
            </a:r>
            <a:endParaRPr lang="en-US"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Elevul a fost repetent în anul școlar anterior?   1. DA    2. NU     </a:t>
            </a:r>
            <a:r>
              <a:rPr lang="ro-RO" i="1" dirty="0">
                <a:latin typeface="Times New Roman" panose="02020603050405020304" pitchFamily="18" charset="0"/>
                <a:cs typeface="Times New Roman" panose="02020603050405020304" pitchFamily="18" charset="0"/>
              </a:rPr>
              <a:t>(se are în vedere identificarea elevilor care au rămas repetenți în anul anterior (adică au statutul de „repetent” în anul școlar în curs))</a:t>
            </a:r>
          </a:p>
          <a:p>
            <a:pPr lvl="0"/>
            <a:r>
              <a:rPr lang="ro-RO" dirty="0">
                <a:latin typeface="Times New Roman" panose="02020603050405020304" pitchFamily="18" charset="0"/>
                <a:cs typeface="Times New Roman" panose="02020603050405020304" pitchFamily="18" charset="0"/>
              </a:rPr>
              <a:t>Dacă este la clasa pregătitoare, elevul a frecventat grădinița? 1. DA    2. NU</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PENTRU ELEVII DE CLASA A IX-A: Care a fost media de admitere la liceu a elevului? </a:t>
            </a:r>
            <a:r>
              <a:rPr lang="ro-RO" i="1" dirty="0">
                <a:latin typeface="Times New Roman" panose="02020603050405020304" pitchFamily="18" charset="0"/>
                <a:cs typeface="Times New Roman" panose="02020603050405020304" pitchFamily="18" charset="0"/>
              </a:rPr>
              <a:t>(Informația va fi completată automat din bazele de date ale ministerului când  devine disponibilă)</a:t>
            </a:r>
          </a:p>
          <a:p>
            <a:pPr lvl="0"/>
            <a:r>
              <a:rPr lang="it-IT" dirty="0">
                <a:latin typeface="Times New Roman" panose="02020603050405020304" pitchFamily="18" charset="0"/>
                <a:cs typeface="Times New Roman" panose="02020603050405020304" pitchFamily="18" charset="0"/>
              </a:rPr>
              <a:t>Elevul a fost admis pe locuri speciale? </a:t>
            </a:r>
            <a:r>
              <a:rPr lang="it-IT" i="1" dirty="0">
                <a:latin typeface="Times New Roman" panose="02020603050405020304" pitchFamily="18" charset="0"/>
                <a:cs typeface="Times New Roman" panose="02020603050405020304" pitchFamily="18" charset="0"/>
              </a:rPr>
              <a:t>1. DA    2. NU</a:t>
            </a:r>
            <a:r>
              <a:rPr lang="ro-RO" i="1" dirty="0">
                <a:latin typeface="Times New Roman" panose="02020603050405020304" pitchFamily="18" charset="0"/>
                <a:cs typeface="Times New Roman" panose="02020603050405020304" pitchFamily="18" charset="0"/>
              </a:rPr>
              <a:t> </a:t>
            </a:r>
            <a:endParaRPr lang="it-IT" i="1"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PENTRU ELEVII DE CLASA A IX-A: Elevul provine din mediul rural? 1. DA    2. NU</a:t>
            </a:r>
          </a:p>
          <a:p>
            <a:pPr lvl="0"/>
            <a:r>
              <a:rPr lang="en-US" dirty="0" err="1">
                <a:effectLst/>
                <a:latin typeface="Times New Roman" panose="02020603050405020304" pitchFamily="18" charset="0"/>
                <a:cs typeface="Times New Roman" panose="02020603050405020304" pitchFamily="18" charset="0"/>
              </a:rPr>
              <a:t>Elevul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este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înscris</a:t>
            </a:r>
            <a:r>
              <a:rPr lang="en-US" dirty="0">
                <a:effectLst/>
                <a:latin typeface="Times New Roman" panose="02020603050405020304" pitchFamily="18" charset="0"/>
                <a:cs typeface="Times New Roman" panose="02020603050405020304" pitchFamily="18" charset="0"/>
              </a:rPr>
              <a:t> la </a:t>
            </a:r>
            <a:r>
              <a:rPr lang="en-US" dirty="0" err="1">
                <a:effectLst/>
                <a:latin typeface="Times New Roman" panose="02020603050405020304" pitchFamily="18" charset="0"/>
                <a:cs typeface="Times New Roman" panose="02020603050405020304" pitchFamily="18" charset="0"/>
              </a:rPr>
              <a:t>biblioteca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școlară</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anul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școlar</a:t>
            </a:r>
            <a:r>
              <a:rPr lang="en-US" dirty="0">
                <a:effectLst/>
                <a:latin typeface="Times New Roman" panose="02020603050405020304" pitchFamily="18" charset="0"/>
                <a:cs typeface="Times New Roman" panose="02020603050405020304" pitchFamily="18" charset="0"/>
              </a:rPr>
              <a:t> precedent?   1. DA    2. NU</a:t>
            </a:r>
            <a:endParaRPr lang="ro-RO" dirty="0">
              <a:effectLst/>
              <a:latin typeface="Times New Roman" panose="02020603050405020304" pitchFamily="18" charset="0"/>
              <a:cs typeface="Times New Roman" panose="02020603050405020304" pitchFamily="18" charset="0"/>
            </a:endParaRPr>
          </a:p>
          <a:p>
            <a:pPr lvl="0"/>
            <a:r>
              <a:rPr lang="en-US" dirty="0" err="1">
                <a:effectLst/>
                <a:latin typeface="Times New Roman" panose="02020603050405020304" pitchFamily="18" charset="0"/>
                <a:cs typeface="Times New Roman" panose="02020603050405020304" pitchFamily="18" charset="0"/>
              </a:rPr>
              <a:t>Elevul</a:t>
            </a:r>
            <a:r>
              <a:rPr lang="en-US" dirty="0">
                <a:effectLst/>
                <a:latin typeface="Times New Roman" panose="02020603050405020304" pitchFamily="18" charset="0"/>
                <a:cs typeface="Times New Roman" panose="02020603050405020304" pitchFamily="18" charset="0"/>
              </a:rPr>
              <a:t> a </a:t>
            </a:r>
            <a:r>
              <a:rPr lang="en-US" dirty="0" err="1">
                <a:effectLst/>
                <a:latin typeface="Times New Roman" panose="02020603050405020304" pitchFamily="18" charset="0"/>
                <a:cs typeface="Times New Roman" panose="02020603050405020304" pitchFamily="18" charset="0"/>
              </a:rPr>
              <a:t>participat</a:t>
            </a:r>
            <a:r>
              <a:rPr lang="en-US" dirty="0">
                <a:effectLst/>
                <a:latin typeface="Times New Roman" panose="02020603050405020304" pitchFamily="18" charset="0"/>
                <a:cs typeface="Times New Roman" panose="02020603050405020304" pitchFamily="18" charset="0"/>
              </a:rPr>
              <a:t> la </a:t>
            </a:r>
            <a:r>
              <a:rPr lang="en-US" dirty="0" err="1">
                <a:effectLst/>
                <a:latin typeface="Times New Roman" panose="02020603050405020304" pitchFamily="18" charset="0"/>
                <a:cs typeface="Times New Roman" panose="02020603050405020304" pitchFamily="18" charset="0"/>
              </a:rPr>
              <a:t>activități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extrașcolare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competiții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concursuri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excursii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serbări</a:t>
            </a:r>
            <a:r>
              <a:rPr lang="en-US" dirty="0">
                <a:effectLst/>
                <a:latin typeface="Times New Roman" panose="02020603050405020304" pitchFamily="18" charset="0"/>
                <a:cs typeface="Times New Roman" panose="02020603050405020304" pitchFamily="18" charset="0"/>
              </a:rPr>
              <a:t>, etc.) la </a:t>
            </a:r>
            <a:r>
              <a:rPr lang="en-US" dirty="0" err="1">
                <a:effectLst/>
                <a:latin typeface="Times New Roman" panose="02020603050405020304" pitchFamily="18" charset="0"/>
                <a:cs typeface="Times New Roman" panose="02020603050405020304" pitchFamily="18" charset="0"/>
              </a:rPr>
              <a:t>nivelul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unității</a:t>
            </a:r>
            <a:r>
              <a:rPr lang="en-US" dirty="0">
                <a:effectLst/>
                <a:latin typeface="Times New Roman" panose="02020603050405020304" pitchFamily="18" charset="0"/>
                <a:cs typeface="Times New Roman" panose="02020603050405020304" pitchFamily="18" charset="0"/>
              </a:rPr>
              <a:t> de </a:t>
            </a:r>
            <a:r>
              <a:rPr lang="en-US" dirty="0" err="1">
                <a:effectLst/>
                <a:latin typeface="Times New Roman" panose="02020603050405020304" pitchFamily="18" charset="0"/>
                <a:cs typeface="Times New Roman" panose="02020603050405020304" pitchFamily="18" charset="0"/>
              </a:rPr>
              <a:t>învățământ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preuniversitar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anul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școlar</a:t>
            </a:r>
            <a:r>
              <a:rPr lang="en-US" dirty="0">
                <a:effectLst/>
                <a:latin typeface="Times New Roman" panose="02020603050405020304" pitchFamily="18" charset="0"/>
                <a:cs typeface="Times New Roman" panose="02020603050405020304" pitchFamily="18" charset="0"/>
              </a:rPr>
              <a:t> precedent? </a:t>
            </a:r>
            <a:r>
              <a:rPr lang="en-US" i="1" dirty="0">
                <a:effectLst/>
                <a:latin typeface="Times New Roman" panose="02020603050405020304" pitchFamily="18" charset="0"/>
                <a:cs typeface="Times New Roman" panose="02020603050405020304" pitchFamily="18" charset="0"/>
              </a:rPr>
              <a:t>(SE EXCLUD SERBĂRILE DE FINAL DE AN </a:t>
            </a:r>
            <a:r>
              <a:rPr lang="en-US" i="1" dirty="0" err="1">
                <a:effectLst/>
                <a:latin typeface="Times New Roman" panose="02020603050405020304" pitchFamily="18" charset="0"/>
                <a:cs typeface="Times New Roman" panose="02020603050405020304" pitchFamily="18" charset="0"/>
              </a:rPr>
              <a:t>dintre</a:t>
            </a:r>
            <a:r>
              <a:rPr lang="en-US" i="1" dirty="0">
                <a:effectLst/>
                <a:latin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cs typeface="Times New Roman" panose="02020603050405020304" pitchFamily="18" charset="0"/>
              </a:rPr>
              <a:t>activitățile</a:t>
            </a:r>
            <a:r>
              <a:rPr lang="en-US" i="1" dirty="0">
                <a:effectLst/>
                <a:latin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cs typeface="Times New Roman" panose="02020603050405020304" pitchFamily="18" charset="0"/>
              </a:rPr>
              <a:t>extrașcolare</a:t>
            </a:r>
            <a:r>
              <a:rPr lang="en-US" i="1" dirty="0">
                <a:effectLst/>
                <a:latin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cs typeface="Times New Roman" panose="02020603050405020304" pitchFamily="18" charset="0"/>
              </a:rPr>
              <a:t>luate</a:t>
            </a:r>
            <a:r>
              <a:rPr lang="en-US" i="1" dirty="0">
                <a:effectLst/>
                <a:latin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cs typeface="Times New Roman" panose="02020603050405020304" pitchFamily="18" charset="0"/>
              </a:rPr>
              <a:t>în</a:t>
            </a:r>
            <a:r>
              <a:rPr lang="en-US" i="1" dirty="0">
                <a:effectLst/>
                <a:latin typeface="Times New Roman" panose="02020603050405020304" pitchFamily="18" charset="0"/>
                <a:cs typeface="Times New Roman" panose="02020603050405020304" pitchFamily="18" charset="0"/>
              </a:rPr>
              <a:t> </a:t>
            </a:r>
            <a:r>
              <a:rPr lang="en-US" i="1" dirty="0" err="1">
                <a:effectLst/>
                <a:latin typeface="Times New Roman" panose="02020603050405020304" pitchFamily="18" charset="0"/>
                <a:cs typeface="Times New Roman" panose="02020603050405020304" pitchFamily="18" charset="0"/>
              </a:rPr>
              <a:t>calcul</a:t>
            </a:r>
            <a:r>
              <a:rPr lang="en-US" i="1" dirty="0">
                <a:effectLst/>
                <a:latin typeface="Times New Roman" panose="02020603050405020304" pitchFamily="18" charset="0"/>
                <a:cs typeface="Times New Roman" panose="02020603050405020304" pitchFamily="18" charset="0"/>
              </a:rPr>
              <a:t>)</a:t>
            </a:r>
          </a:p>
          <a:p>
            <a:pPr lvl="0"/>
            <a:r>
              <a:rPr lang="ro-RO" dirty="0">
                <a:latin typeface="Times New Roman" panose="02020603050405020304" pitchFamily="18" charset="0"/>
                <a:cs typeface="Times New Roman" panose="02020603050405020304" pitchFamily="18" charset="0"/>
              </a:rPr>
              <a:t>PENTRU ELEVII DE CLASA A IX-A: Din ce filieră, profil, specializare / calificare /program de studiu face parte elevul?</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PENTRU ELEVII DE CLASA A XII-A: elevul este absolvent de liceu? 1. DA    2. NU - pentru rundele de monitorizare din anii viitori </a:t>
            </a:r>
          </a:p>
          <a:p>
            <a:pPr lvl="0"/>
            <a:r>
              <a:rPr lang="en-US" dirty="0" err="1">
                <a:effectLst/>
                <a:latin typeface="Times New Roman" panose="02020603050405020304" pitchFamily="18" charset="0"/>
                <a:cs typeface="Times New Roman" panose="02020603050405020304" pitchFamily="18" charset="0"/>
              </a:rPr>
              <a:t>Unul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dintre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părinții</a:t>
            </a:r>
            <a:r>
              <a:rPr lang="en-US" dirty="0">
                <a:effectLst/>
                <a:latin typeface="Times New Roman" panose="02020603050405020304" pitchFamily="18" charset="0"/>
                <a:cs typeface="Times New Roman" panose="02020603050405020304" pitchFamily="18" charset="0"/>
              </a:rPr>
              <a:t>/</a:t>
            </a:r>
            <a:r>
              <a:rPr lang="en-US" dirty="0" err="1">
                <a:effectLst/>
                <a:latin typeface="Times New Roman" panose="02020603050405020304" pitchFamily="18" charset="0"/>
                <a:cs typeface="Times New Roman" panose="02020603050405020304" pitchFamily="18" charset="0"/>
              </a:rPr>
              <a:t>tutorii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elevului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este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membru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Consiliul</a:t>
            </a:r>
            <a:r>
              <a:rPr lang="en-US" dirty="0">
                <a:effectLst/>
                <a:latin typeface="Times New Roman" panose="02020603050405020304" pitchFamily="18" charset="0"/>
                <a:cs typeface="Times New Roman" panose="02020603050405020304" pitchFamily="18" charset="0"/>
              </a:rPr>
              <a:t> de </a:t>
            </a:r>
            <a:r>
              <a:rPr lang="en-US" dirty="0" err="1">
                <a:effectLst/>
                <a:latin typeface="Times New Roman" panose="02020603050405020304" pitchFamily="18" charset="0"/>
                <a:cs typeface="Times New Roman" panose="02020603050405020304" pitchFamily="18" charset="0"/>
              </a:rPr>
              <a:t>Administrație</a:t>
            </a:r>
            <a:r>
              <a:rPr lang="en-US" dirty="0">
                <a:effectLst/>
                <a:latin typeface="Times New Roman" panose="02020603050405020304" pitchFamily="18" charset="0"/>
                <a:cs typeface="Times New Roman" panose="02020603050405020304" pitchFamily="18" charset="0"/>
              </a:rPr>
              <a:t> al </a:t>
            </a:r>
            <a:r>
              <a:rPr lang="en-US" dirty="0" err="1">
                <a:effectLst/>
                <a:latin typeface="Times New Roman" panose="02020603050405020304" pitchFamily="18" charset="0"/>
                <a:cs typeface="Times New Roman" panose="02020603050405020304" pitchFamily="18" charset="0"/>
              </a:rPr>
              <a:t>unității</a:t>
            </a:r>
            <a:r>
              <a:rPr lang="en-US" dirty="0">
                <a:effectLst/>
                <a:latin typeface="Times New Roman" panose="02020603050405020304" pitchFamily="18" charset="0"/>
                <a:cs typeface="Times New Roman" panose="02020603050405020304" pitchFamily="18" charset="0"/>
              </a:rPr>
              <a:t> de </a:t>
            </a:r>
            <a:r>
              <a:rPr lang="en-US" dirty="0" err="1">
                <a:effectLst/>
                <a:latin typeface="Times New Roman" panose="02020603050405020304" pitchFamily="18" charset="0"/>
                <a:cs typeface="Times New Roman" panose="02020603050405020304" pitchFamily="18" charset="0"/>
              </a:rPr>
              <a:t>învățământ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preuniversitar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și</a:t>
            </a:r>
            <a:r>
              <a:rPr lang="en-US" dirty="0">
                <a:effectLst/>
                <a:latin typeface="Times New Roman" panose="02020603050405020304" pitchFamily="18" charset="0"/>
                <a:cs typeface="Times New Roman" panose="02020603050405020304" pitchFamily="18" charset="0"/>
              </a:rPr>
              <a:t>/</a:t>
            </a:r>
            <a:r>
              <a:rPr lang="en-US" dirty="0" err="1">
                <a:effectLst/>
                <a:latin typeface="Times New Roman" panose="02020603050405020304" pitchFamily="18" charset="0"/>
                <a:cs typeface="Times New Roman" panose="02020603050405020304" pitchFamily="18" charset="0"/>
              </a:rPr>
              <a:t>sau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membru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unul</a:t>
            </a:r>
            <a:r>
              <a:rPr lang="en-US" dirty="0">
                <a:effectLst/>
                <a:latin typeface="Times New Roman" panose="02020603050405020304" pitchFamily="18" charset="0"/>
                <a:cs typeface="Times New Roman" panose="02020603050405020304" pitchFamily="18" charset="0"/>
              </a:rPr>
              <a:t> din </a:t>
            </a:r>
            <a:r>
              <a:rPr lang="en-US" dirty="0" err="1">
                <a:effectLst/>
                <a:latin typeface="Times New Roman" panose="02020603050405020304" pitchFamily="18" charset="0"/>
                <a:cs typeface="Times New Roman" panose="02020603050405020304" pitchFamily="18" charset="0"/>
              </a:rPr>
              <a:t>Comitetele</a:t>
            </a:r>
            <a:r>
              <a:rPr lang="en-US" dirty="0">
                <a:effectLst/>
                <a:latin typeface="Times New Roman" panose="02020603050405020304" pitchFamily="18" charset="0"/>
                <a:cs typeface="Times New Roman" panose="02020603050405020304" pitchFamily="18" charset="0"/>
              </a:rPr>
              <a:t> de </a:t>
            </a:r>
            <a:r>
              <a:rPr lang="en-US" dirty="0" err="1">
                <a:effectLst/>
                <a:latin typeface="Times New Roman" panose="02020603050405020304" pitchFamily="18" charset="0"/>
                <a:cs typeface="Times New Roman" panose="02020603050405020304" pitchFamily="18" charset="0"/>
              </a:rPr>
              <a:t>părinți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existente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în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unitatea</a:t>
            </a:r>
            <a:r>
              <a:rPr lang="en-US" dirty="0">
                <a:effectLst/>
                <a:latin typeface="Times New Roman" panose="02020603050405020304" pitchFamily="18" charset="0"/>
                <a:cs typeface="Times New Roman" panose="02020603050405020304" pitchFamily="18" charset="0"/>
              </a:rPr>
              <a:t> de </a:t>
            </a:r>
            <a:r>
              <a:rPr lang="en-US" dirty="0" err="1">
                <a:effectLst/>
                <a:latin typeface="Times New Roman" panose="02020603050405020304" pitchFamily="18" charset="0"/>
                <a:cs typeface="Times New Roman" panose="02020603050405020304" pitchFamily="18" charset="0"/>
              </a:rPr>
              <a:t>învățământ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preuniversitar</a:t>
            </a:r>
            <a:r>
              <a:rPr lang="en-US" dirty="0">
                <a:effectLst/>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1. DA    2. NU </a:t>
            </a:r>
            <a:endParaRPr lang="en-US" dirty="0">
              <a:effectLst/>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Elevul face parte dintr-un program de studiu (de tip ”intensiv”, ”bilingv”, sportiv etc.), care a presupus examene / proceduri de selecție </a:t>
            </a:r>
            <a:r>
              <a:rPr lang="es-ES" dirty="0">
                <a:latin typeface="Times New Roman" panose="02020603050405020304" pitchFamily="18" charset="0"/>
                <a:cs typeface="Times New Roman" panose="02020603050405020304" pitchFamily="18" charset="0"/>
              </a:rPr>
              <a:t>a </a:t>
            </a:r>
            <a:r>
              <a:rPr lang="es-ES" dirty="0" err="1">
                <a:latin typeface="Times New Roman" panose="02020603050405020304" pitchFamily="18" charset="0"/>
                <a:cs typeface="Times New Roman" panose="02020603050405020304" pitchFamily="18" charset="0"/>
              </a:rPr>
              <a:t>elevilor</a:t>
            </a:r>
            <a:r>
              <a:rPr lang="es-ES" dirty="0">
                <a:latin typeface="Times New Roman" panose="02020603050405020304" pitchFamily="18" charset="0"/>
                <a:cs typeface="Times New Roman" panose="02020603050405020304" pitchFamily="18" charset="0"/>
              </a:rPr>
              <a:t> la </a:t>
            </a:r>
            <a:r>
              <a:rPr lang="es-ES" dirty="0" err="1">
                <a:latin typeface="Times New Roman" panose="02020603050405020304" pitchFamily="18" charset="0"/>
                <a:cs typeface="Times New Roman" panose="02020603050405020304" pitchFamily="18" charset="0"/>
              </a:rPr>
              <a:t>intrarea</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în</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clasa</a:t>
            </a:r>
            <a:r>
              <a:rPr lang="es-ES" dirty="0">
                <a:latin typeface="Times New Roman" panose="02020603050405020304" pitchFamily="18" charset="0"/>
                <a:cs typeface="Times New Roman" panose="02020603050405020304" pitchFamily="18" charset="0"/>
              </a:rPr>
              <a:t> a V-a, la nivel de </a:t>
            </a:r>
            <a:r>
              <a:rPr lang="es-ES" dirty="0" err="1">
                <a:latin typeface="Times New Roman" panose="02020603050405020304" pitchFamily="18" charset="0"/>
                <a:cs typeface="Times New Roman" panose="02020603050405020304" pitchFamily="18" charset="0"/>
              </a:rPr>
              <a:t>unitate</a:t>
            </a:r>
            <a:r>
              <a:rPr lang="es-ES" dirty="0">
                <a:latin typeface="Times New Roman" panose="02020603050405020304" pitchFamily="18" charset="0"/>
                <a:cs typeface="Times New Roman" panose="02020603050405020304" pitchFamily="18" charset="0"/>
              </a:rPr>
              <a:t> de </a:t>
            </a:r>
            <a:r>
              <a:rPr lang="es-ES" dirty="0" err="1">
                <a:latin typeface="Times New Roman" panose="02020603050405020304" pitchFamily="18" charset="0"/>
                <a:cs typeface="Times New Roman" panose="02020603050405020304" pitchFamily="18" charset="0"/>
              </a:rPr>
              <a:t>învățământ</a:t>
            </a:r>
            <a:r>
              <a:rPr lang="es-ES" dirty="0">
                <a:latin typeface="Times New Roman" panose="02020603050405020304" pitchFamily="18" charset="0"/>
                <a:cs typeface="Times New Roman" panose="02020603050405020304" pitchFamily="18" charset="0"/>
              </a:rPr>
              <a:t> / </a:t>
            </a:r>
            <a:r>
              <a:rPr lang="es-ES" dirty="0" err="1">
                <a:latin typeface="Times New Roman" panose="02020603050405020304" pitchFamily="18" charset="0"/>
                <a:cs typeface="Times New Roman" panose="02020603050405020304" pitchFamily="18" charset="0"/>
              </a:rPr>
              <a:t>structură</a:t>
            </a:r>
            <a:r>
              <a:rPr lang="es-ES" dirty="0">
                <a:latin typeface="Times New Roman" panose="02020603050405020304" pitchFamily="18" charset="0"/>
                <a:cs typeface="Times New Roman" panose="02020603050405020304" pitchFamily="18" charset="0"/>
              </a:rPr>
              <a:t> </a:t>
            </a:r>
            <a:r>
              <a:rPr lang="es-ES" dirty="0" err="1">
                <a:latin typeface="Times New Roman" panose="02020603050405020304" pitchFamily="18" charset="0"/>
                <a:cs typeface="Times New Roman" panose="02020603050405020304" pitchFamily="18" charset="0"/>
              </a:rPr>
              <a:t>școlară</a:t>
            </a:r>
            <a:r>
              <a:rPr lang="es-E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1. DA    2. NU</a:t>
            </a:r>
            <a:endParaRPr lang="en-US" dirty="0">
              <a:latin typeface="Times New Roman" panose="02020603050405020304" pitchFamily="18" charset="0"/>
              <a:cs typeface="Times New Roman" panose="02020603050405020304" pitchFamily="18" charset="0"/>
            </a:endParaRPr>
          </a:p>
          <a:p>
            <a:pPr marL="0" indent="0">
              <a:buNone/>
            </a:pPr>
            <a:r>
              <a:rPr lang="ro-RO" b="1" dirty="0">
                <a:latin typeface="Times New Roman" panose="02020603050405020304" pitchFamily="18" charset="0"/>
                <a:cs typeface="Times New Roman" panose="02020603050405020304" pitchFamily="18" charset="0"/>
              </a:rPr>
              <a:t> B. Date referitoare la unitatea școlară </a:t>
            </a:r>
            <a:endParaRPr lang="en-US" dirty="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Care a fost media minimă de admitere în liceu pe filieră, profil, specializare / calificare /program de studiu?” (Această informație se completează doar pentru licee/școli profesionale etc.)</a:t>
            </a: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15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294563" y="152400"/>
            <a:ext cx="11599698" cy="736368"/>
          </a:xfrm>
        </p:spPr>
        <p:txBody>
          <a:bodyPr>
            <a:normAutofit/>
          </a:bodyPr>
          <a:lstStyle/>
          <a:p>
            <a:pPr algn="just"/>
            <a:r>
              <a:rPr lang="ro-RO" dirty="0">
                <a:latin typeface="Times New Roman" panose="02020603050405020304" pitchFamily="18" charset="0"/>
                <a:cs typeface="Times New Roman" panose="02020603050405020304" pitchFamily="18" charset="0"/>
              </a:rPr>
              <a:t>Date </a:t>
            </a:r>
            <a:r>
              <a:rPr lang="ro-RO" b="1" u="sng" dirty="0">
                <a:latin typeface="Times New Roman" panose="02020603050405020304" pitchFamily="18" charset="0"/>
                <a:cs typeface="Times New Roman" panose="02020603050405020304" pitchFamily="18" charset="0"/>
              </a:rPr>
              <a:t>privind alții indicatori relevanți</a:t>
            </a:r>
            <a:endParaRPr lang="en-US" b="1" u="sng"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0A5F17B9-B74D-461F-8CA1-22B173C5590B}"/>
              </a:ext>
            </a:extLst>
          </p:cNvPr>
          <p:cNvSpPr>
            <a:spLocks noGrp="1"/>
          </p:cNvSpPr>
          <p:nvPr>
            <p:ph idx="1"/>
          </p:nvPr>
        </p:nvSpPr>
        <p:spPr>
          <a:xfrm>
            <a:off x="74613" y="888768"/>
            <a:ext cx="11993268" cy="5740632"/>
          </a:xfrm>
        </p:spPr>
        <p:txBody>
          <a:bodyPr>
            <a:normAutofit/>
          </a:bodyPr>
          <a:lstStyle/>
          <a:p>
            <a:pPr marL="0" indent="0">
              <a:buNone/>
            </a:pPr>
            <a:r>
              <a:rPr lang="ro-RO" sz="1400" b="1" dirty="0">
                <a:latin typeface="Times New Roman" panose="02020603050405020304" pitchFamily="18" charset="0"/>
                <a:cs typeface="Times New Roman" panose="02020603050405020304" pitchFamily="18" charset="0"/>
              </a:rPr>
              <a:t>B. Date referitoare la unitatea școlară</a:t>
            </a:r>
            <a:endParaRPr lang="en-US" sz="1400" dirty="0">
              <a:latin typeface="Times New Roman" panose="02020603050405020304" pitchFamily="18" charset="0"/>
              <a:cs typeface="Times New Roman" panose="02020603050405020304" pitchFamily="18" charset="0"/>
            </a:endParaRPr>
          </a:p>
          <a:p>
            <a:pPr lvl="0"/>
            <a:r>
              <a:rPr lang="ro-RO" sz="1400" dirty="0">
                <a:latin typeface="Times New Roman" panose="02020603050405020304" pitchFamily="18" charset="0"/>
                <a:cs typeface="Times New Roman" panose="02020603050405020304" pitchFamily="18" charset="0"/>
              </a:rPr>
              <a:t>Unitatea de învățământ preuniversitar are în PDI/ PAS, cel puțin o țintă strategică pentru promovarea diversității etnice, a incluziunii educaționale și pentru prevenirea și combaterea discriminării și segregării școlare, țintă strategică detaliată în Planul Operațional 1. DA      2. NU</a:t>
            </a:r>
          </a:p>
          <a:p>
            <a:pPr marL="0" indent="0">
              <a:buNone/>
            </a:pPr>
            <a:r>
              <a:rPr lang="ro-RO" sz="1400" dirty="0">
                <a:latin typeface="Times New Roman" panose="02020603050405020304" pitchFamily="18" charset="0"/>
                <a:cs typeface="Times New Roman" panose="02020603050405020304" pitchFamily="18" charset="0"/>
              </a:rPr>
              <a:t>DACĂ DA: criteriul/criteriile de segregare pe care îl/le abordează ținta strategică: ...........................................................................................................................................................................................................................................................</a:t>
            </a:r>
            <a:endParaRPr lang="en-US" sz="1400" dirty="0">
              <a:latin typeface="Times New Roman" panose="02020603050405020304" pitchFamily="18" charset="0"/>
              <a:cs typeface="Times New Roman" panose="02020603050405020304" pitchFamily="18" charset="0"/>
            </a:endParaRPr>
          </a:p>
          <a:p>
            <a:pPr lvl="0"/>
            <a:r>
              <a:rPr lang="ro-RO" sz="1400" dirty="0">
                <a:latin typeface="Times New Roman" panose="02020603050405020304" pitchFamily="18" charset="0"/>
                <a:cs typeface="Times New Roman" panose="02020603050405020304" pitchFamily="18" charset="0"/>
              </a:rPr>
              <a:t>Număr total cadre didactice la nivelul unității de învățământ preuniversitar (structură școlară). (Prin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a:t>
            </a:r>
          </a:p>
          <a:p>
            <a:pPr lvl="0"/>
            <a:r>
              <a:rPr lang="ro-RO" sz="1400" dirty="0">
                <a:latin typeface="Times New Roman" panose="02020603050405020304" pitchFamily="18" charset="0"/>
                <a:cs typeface="Times New Roman" panose="02020603050405020304" pitchFamily="18" charset="0"/>
              </a:rPr>
              <a:t>Număr total cadredidactice calificate, la nivelul unității de învățământ preuniversitar (Prin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a:t>
            </a:r>
          </a:p>
          <a:p>
            <a:pPr lvl="0"/>
            <a:r>
              <a:rPr lang="ro-RO" sz="1400" dirty="0">
                <a:latin typeface="Times New Roman" panose="02020603050405020304" pitchFamily="18" charset="0"/>
                <a:cs typeface="Times New Roman" panose="02020603050405020304" pitchFamily="18" charset="0"/>
              </a:rPr>
              <a:t>Număr total cadre didactice, la nivelul unității de învățământ preuniversitar, care au gradul didactic II(Prin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 .......................................................................</a:t>
            </a:r>
          </a:p>
          <a:p>
            <a:pPr lvl="0"/>
            <a:r>
              <a:rPr lang="ro-RO" sz="1400" dirty="0">
                <a:latin typeface="Times New Roman" panose="02020603050405020304" pitchFamily="18" charset="0"/>
                <a:cs typeface="Times New Roman" panose="02020603050405020304" pitchFamily="18" charset="0"/>
              </a:rPr>
              <a:t>Număr total cadre didactice, la nivelul unității de învățământ preuniversitar, care au doctorat/ gradul didactic I (Prin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 .......................................................................</a:t>
            </a:r>
          </a:p>
          <a:p>
            <a:pPr lvl="0"/>
            <a:r>
              <a:rPr lang="ro-RO" sz="1400" dirty="0">
                <a:latin typeface="Times New Roman" panose="02020603050405020304" pitchFamily="18" charset="0"/>
                <a:cs typeface="Times New Roman" panose="02020603050405020304" pitchFamily="18" charset="0"/>
              </a:rPr>
              <a:t>Număr total cadre didactice suplinitoare, de la nivelul unității de învățământ preuniversitar(Prin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a:t>
            </a:r>
          </a:p>
          <a:p>
            <a:pPr lvl="0"/>
            <a:r>
              <a:rPr lang="ro-RO" sz="1400" dirty="0">
                <a:latin typeface="Times New Roman" panose="02020603050405020304" pitchFamily="18" charset="0"/>
                <a:cs typeface="Times New Roman" panose="02020603050405020304" pitchFamily="18" charset="0"/>
              </a:rPr>
              <a:t>Număr total cadre didactice, de la nivelul unității de învățământ preuniversitar, care au fracțiuni de normă (Prin unitate de învățământ trebuie înțeles aici structură școlară - datele se completează pentru fiecare structură școlară existentă în parte dacă există mai multe structuri școlare arondate unității de învățământ cu personalitate juridică. Fiecare cadru didactic calificat va fi numărat la fiecare structură unde predă efectiv.).........................................................................</a:t>
            </a:r>
          </a:p>
        </p:txBody>
      </p:sp>
    </p:spTree>
    <p:extLst>
      <p:ext uri="{BB962C8B-B14F-4D97-AF65-F5344CB8AC3E}">
        <p14:creationId xmlns:p14="http://schemas.microsoft.com/office/powerpoint/2010/main" val="401262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294563" y="-152400"/>
            <a:ext cx="11599698" cy="914400"/>
          </a:xfrm>
        </p:spPr>
        <p:txBody>
          <a:bodyPr>
            <a:normAutofit/>
          </a:bodyPr>
          <a:lstStyle/>
          <a:p>
            <a:pPr algn="just"/>
            <a:r>
              <a:rPr lang="ro-RO" sz="3200" dirty="0">
                <a:latin typeface="Times New Roman" panose="02020603050405020304" pitchFamily="18" charset="0"/>
                <a:cs typeface="Times New Roman" panose="02020603050405020304" pitchFamily="18" charset="0"/>
              </a:rPr>
              <a:t>A</a:t>
            </a:r>
            <a:r>
              <a:rPr lang="it-IT" sz="3200" dirty="0">
                <a:latin typeface="Times New Roman" panose="02020603050405020304" pitchFamily="18" charset="0"/>
                <a:cs typeface="Times New Roman" panose="02020603050405020304" pitchFamily="18" charset="0"/>
              </a:rPr>
              <a:t>specte importante pentru identificarea elevilor din anumite grupuri</a:t>
            </a:r>
            <a:endParaRPr lang="en-US" sz="3200" b="1" u="sng" dirty="0">
              <a:latin typeface="Times New Roman" panose="02020603050405020304" pitchFamily="18"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F1B38879-1584-15FC-2CE2-CB427F2CC1BB}"/>
              </a:ext>
            </a:extLst>
          </p:cNvPr>
          <p:cNvGraphicFramePr>
            <a:graphicFrameLocks noGrp="1"/>
          </p:cNvGraphicFramePr>
          <p:nvPr>
            <p:extLst>
              <p:ext uri="{D42A27DB-BD31-4B8C-83A1-F6EECF244321}">
                <p14:modId xmlns:p14="http://schemas.microsoft.com/office/powerpoint/2010/main" val="2999446692"/>
              </p:ext>
            </p:extLst>
          </p:nvPr>
        </p:nvGraphicFramePr>
        <p:xfrm>
          <a:off x="150812" y="1066800"/>
          <a:ext cx="11743449" cy="5564882"/>
        </p:xfrm>
        <a:graphic>
          <a:graphicData uri="http://schemas.openxmlformats.org/drawingml/2006/table">
            <a:tbl>
              <a:tblPr firstRow="1" firstCol="1" bandRow="1">
                <a:tableStyleId>{8EC20E35-A176-4012-BC5E-935CFFF8708E}</a:tableStyleId>
              </a:tblPr>
              <a:tblGrid>
                <a:gridCol w="11743449">
                  <a:extLst>
                    <a:ext uri="{9D8B030D-6E8A-4147-A177-3AD203B41FA5}">
                      <a16:colId xmlns:a16="http://schemas.microsoft.com/office/drawing/2014/main" val="105356405"/>
                    </a:ext>
                  </a:extLst>
                </a:gridCol>
              </a:tblGrid>
              <a:tr h="964011">
                <a:tc>
                  <a:txBody>
                    <a:bodyPr/>
                    <a:lstStyle/>
                    <a:p>
                      <a:pPr marL="36000" lvl="0" indent="0" algn="just">
                        <a:lnSpc>
                          <a:spcPct val="100000"/>
                        </a:lnSpc>
                        <a:spcAft>
                          <a:spcPts val="800"/>
                        </a:spcAft>
                        <a:buFont typeface="+mj-lt"/>
                        <a:buNone/>
                      </a:pPr>
                      <a:r>
                        <a:rPr lang="ro-RO" sz="1400" u="sng" dirty="0">
                          <a:solidFill>
                            <a:schemeClr val="tx1"/>
                          </a:solidFill>
                          <a:effectLst/>
                        </a:rPr>
                        <a:t>1. În funcție de criteriul etnic (etnia autodeclarată)</a:t>
                      </a:r>
                      <a:endParaRPr lang="ro-RO" sz="1400" dirty="0">
                        <a:solidFill>
                          <a:schemeClr val="tx1"/>
                        </a:solidFill>
                        <a:effectLst/>
                      </a:endParaRPr>
                    </a:p>
                    <a:p>
                      <a:pPr marL="36000" lvl="0" indent="0" algn="just">
                        <a:lnSpc>
                          <a:spcPct val="100000"/>
                        </a:lnSpc>
                        <a:spcAft>
                          <a:spcPts val="800"/>
                        </a:spcAft>
                        <a:buFont typeface="Times New Roman" panose="02020603050405020304" pitchFamily="18" charset="0"/>
                        <a:buChar char="-"/>
                      </a:pPr>
                      <a:r>
                        <a:rPr lang="ro-RO" sz="1400" dirty="0">
                          <a:solidFill>
                            <a:schemeClr val="tx1"/>
                          </a:solidFill>
                          <a:effectLst/>
                        </a:rPr>
                        <a:t>Se raportează doar elevii care și-au autodeclarat etnia sau în cazul cărora părinții și-au autodeclarat etnia</a:t>
                      </a:r>
                    </a:p>
                    <a:p>
                      <a:pPr marL="36000" lvl="0" indent="0" algn="just">
                        <a:lnSpc>
                          <a:spcPct val="100000"/>
                        </a:lnSpc>
                        <a:spcAft>
                          <a:spcPts val="800"/>
                        </a:spcAft>
                        <a:buFont typeface="Times New Roman" panose="02020603050405020304" pitchFamily="18" charset="0"/>
                        <a:buChar char="-"/>
                      </a:pPr>
                      <a:r>
                        <a:rPr lang="ro-RO" sz="1400" dirty="0">
                          <a:solidFill>
                            <a:schemeClr val="tx1"/>
                          </a:solidFill>
                          <a:effectLst/>
                        </a:rPr>
                        <a:t>Este necesar ca datele din școală să fie obținute pornind de la situația fiecărui elev, nu prin estimare grupală, în baza estimărilor realizate de către cadrele didactice. </a:t>
                      </a:r>
                    </a:p>
                    <a:p>
                      <a:pPr marL="36000" lvl="0" indent="0" algn="just">
                        <a:lnSpc>
                          <a:spcPct val="100000"/>
                        </a:lnSpc>
                        <a:spcAft>
                          <a:spcPts val="800"/>
                        </a:spcAft>
                        <a:buFont typeface="Times New Roman" panose="02020603050405020304" pitchFamily="18" charset="0"/>
                        <a:buChar char="-"/>
                      </a:pPr>
                      <a:r>
                        <a:rPr lang="ro-RO" sz="1400" dirty="0">
                          <a:solidFill>
                            <a:schemeClr val="tx1"/>
                          </a:solidFill>
                          <a:effectLst/>
                        </a:rPr>
                        <a:t>Se va solicita părinților declararea etniei elevului, nu a naționalității, pentru a evita orice confuzie</a:t>
                      </a:r>
                    </a:p>
                  </a:txBody>
                  <a:tcPr marL="40451" marR="40451" marT="0" marB="0">
                    <a:solidFill>
                      <a:schemeClr val="bg1">
                        <a:lumMod val="95000"/>
                      </a:schemeClr>
                    </a:solidFill>
                  </a:tcPr>
                </a:tc>
                <a:extLst>
                  <a:ext uri="{0D108BD9-81ED-4DB2-BD59-A6C34878D82A}">
                    <a16:rowId xmlns:a16="http://schemas.microsoft.com/office/drawing/2014/main" val="297311691"/>
                  </a:ext>
                </a:extLst>
              </a:tr>
              <a:tr h="693334">
                <a:tc>
                  <a:txBody>
                    <a:bodyPr/>
                    <a:lstStyle/>
                    <a:p>
                      <a:pPr marL="36000" lvl="0" indent="0" algn="just">
                        <a:lnSpc>
                          <a:spcPct val="100000"/>
                        </a:lnSpc>
                        <a:spcAft>
                          <a:spcPts val="800"/>
                        </a:spcAft>
                        <a:buFont typeface="+mj-lt"/>
                        <a:buNone/>
                      </a:pPr>
                      <a:r>
                        <a:rPr lang="ro-RO" sz="1400" u="sng" dirty="0">
                          <a:solidFill>
                            <a:schemeClr val="tx1"/>
                          </a:solidFill>
                          <a:effectLst/>
                        </a:rPr>
                        <a:t>2. În funcție de criteriul dizabilității</a:t>
                      </a:r>
                      <a:r>
                        <a:rPr lang="ro-RO" sz="1400" u="none" strike="noStrike" dirty="0">
                          <a:solidFill>
                            <a:schemeClr val="tx1"/>
                          </a:solidFill>
                          <a:effectLst/>
                        </a:rPr>
                        <a:t> </a:t>
                      </a:r>
                      <a:endParaRPr lang="ro-RO" sz="1400" dirty="0">
                        <a:solidFill>
                          <a:schemeClr val="tx1"/>
                        </a:solidFill>
                        <a:effectLst/>
                      </a:endParaRP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Se va documenta situația elevului prin interogarea familiei acestuia, prin consultarea asistentului social din localitate etc.</a:t>
                      </a:r>
                      <a:endParaRPr lang="ro-R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51" marR="40451" marT="0" marB="0">
                    <a:solidFill>
                      <a:schemeClr val="bg1">
                        <a:lumMod val="95000"/>
                      </a:schemeClr>
                    </a:solidFill>
                  </a:tcPr>
                </a:tc>
                <a:extLst>
                  <a:ext uri="{0D108BD9-81ED-4DB2-BD59-A6C34878D82A}">
                    <a16:rowId xmlns:a16="http://schemas.microsoft.com/office/drawing/2014/main" val="119065602"/>
                  </a:ext>
                </a:extLst>
              </a:tr>
              <a:tr h="1985187">
                <a:tc>
                  <a:txBody>
                    <a:bodyPr/>
                    <a:lstStyle/>
                    <a:p>
                      <a:pPr marL="36000" lvl="0" indent="0" algn="just">
                        <a:lnSpc>
                          <a:spcPct val="100000"/>
                        </a:lnSpc>
                        <a:spcAft>
                          <a:spcPts val="800"/>
                        </a:spcAft>
                        <a:buFont typeface="+mj-lt"/>
                        <a:buNone/>
                      </a:pPr>
                      <a:r>
                        <a:rPr lang="ro-RO" sz="1400" u="sng" dirty="0">
                          <a:solidFill>
                            <a:schemeClr val="tx1"/>
                          </a:solidFill>
                          <a:effectLst/>
                        </a:rPr>
                        <a:t>3. În funcție de criteriul statutului socio-economic al familiilor</a:t>
                      </a:r>
                      <a:endParaRPr lang="ro-RO" sz="1400" dirty="0">
                        <a:solidFill>
                          <a:schemeClr val="tx1"/>
                        </a:solidFill>
                        <a:effectLst/>
                      </a:endParaRP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Se vor identifica datele prin interogarea familiei elevului. </a:t>
                      </a: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Nivelul de educație formală a părinților/tutorelui copilului vizează anii de studiu mamă/tată/tutore certificați, ani de studiu care au fost absolviți prin certificarea de către o unitate de învățământ acreditată</a:t>
                      </a: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Informația privind întocmirea dosarului pentru bursă socială se referă la acei elevi pentru care s-a aprobat dosarul pentru bursă socială, pentru acordarea gratuită de rechizite sau pentru alte forme de ajutor, indiferent dacă beneficiază de acestea sau nu (restricții financiare)</a:t>
                      </a: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Informația situației copilului care se află în întreținerea bunicilor sau a altor membri ai familiei vizează și situația celor care se află de facto în grija altor membrii ai familiei, deși acest lucru nu a fost formalizat cu tutelă. </a:t>
                      </a:r>
                    </a:p>
                  </a:txBody>
                  <a:tcPr marL="40451" marR="40451" marT="0" marB="0">
                    <a:solidFill>
                      <a:schemeClr val="bg1">
                        <a:lumMod val="95000"/>
                      </a:schemeClr>
                    </a:solidFill>
                  </a:tcPr>
                </a:tc>
                <a:extLst>
                  <a:ext uri="{0D108BD9-81ED-4DB2-BD59-A6C34878D82A}">
                    <a16:rowId xmlns:a16="http://schemas.microsoft.com/office/drawing/2014/main" val="3812919142"/>
                  </a:ext>
                </a:extLst>
              </a:tr>
              <a:tr h="693334">
                <a:tc>
                  <a:txBody>
                    <a:bodyPr/>
                    <a:lstStyle/>
                    <a:p>
                      <a:pPr marL="36000" lvl="0" indent="0" algn="just">
                        <a:lnSpc>
                          <a:spcPct val="100000"/>
                        </a:lnSpc>
                        <a:spcAft>
                          <a:spcPts val="800"/>
                        </a:spcAft>
                        <a:buFont typeface="+mj-lt"/>
                        <a:buNone/>
                      </a:pPr>
                      <a:r>
                        <a:rPr lang="ro-RO" sz="1400" u="sng" dirty="0">
                          <a:solidFill>
                            <a:schemeClr val="tx1"/>
                          </a:solidFill>
                          <a:effectLst/>
                        </a:rPr>
                        <a:t>4. În funcție de criteriul performanțelor școlare ale elevilor</a:t>
                      </a:r>
                      <a:endParaRPr lang="ro-RO" sz="1400" dirty="0">
                        <a:solidFill>
                          <a:schemeClr val="tx1"/>
                        </a:solidFill>
                        <a:effectLst/>
                      </a:endParaRP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Datele vor fi colectate din documentele oficiale sau arhiva unității școlare</a:t>
                      </a:r>
                      <a:endParaRPr lang="ro-R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51" marR="40451" marT="0" marB="0">
                    <a:solidFill>
                      <a:schemeClr val="bg1">
                        <a:lumMod val="95000"/>
                      </a:schemeClr>
                    </a:solidFill>
                  </a:tcPr>
                </a:tc>
                <a:extLst>
                  <a:ext uri="{0D108BD9-81ED-4DB2-BD59-A6C34878D82A}">
                    <a16:rowId xmlns:a16="http://schemas.microsoft.com/office/drawing/2014/main" val="742991965"/>
                  </a:ext>
                </a:extLst>
              </a:tr>
              <a:tr h="693334">
                <a:tc>
                  <a:txBody>
                    <a:bodyPr/>
                    <a:lstStyle/>
                    <a:p>
                      <a:pPr marL="36000" lvl="0" indent="0" algn="just">
                        <a:lnSpc>
                          <a:spcPct val="100000"/>
                        </a:lnSpc>
                        <a:spcAft>
                          <a:spcPts val="800"/>
                        </a:spcAft>
                        <a:buFont typeface="+mj-lt"/>
                        <a:buNone/>
                      </a:pPr>
                      <a:r>
                        <a:rPr lang="ro-RO" sz="1400" u="sng" dirty="0">
                          <a:solidFill>
                            <a:schemeClr val="tx1"/>
                          </a:solidFill>
                          <a:effectLst/>
                        </a:rPr>
                        <a:t>5. În funcție de criteriul mediului de rezidență al elevilor</a:t>
                      </a:r>
                      <a:endParaRPr lang="ro-RO" sz="1400" dirty="0">
                        <a:solidFill>
                          <a:schemeClr val="tx1"/>
                        </a:solidFill>
                        <a:effectLst/>
                      </a:endParaRPr>
                    </a:p>
                    <a:p>
                      <a:pPr marL="36000" lvl="0" indent="0" algn="just">
                        <a:lnSpc>
                          <a:spcPct val="100000"/>
                        </a:lnSpc>
                        <a:spcAft>
                          <a:spcPts val="800"/>
                        </a:spcAft>
                        <a:buFont typeface="Arial" panose="020B0604020202020204" pitchFamily="34" charset="0"/>
                        <a:buChar char="-"/>
                      </a:pPr>
                      <a:r>
                        <a:rPr lang="ro-RO" sz="1400" dirty="0">
                          <a:solidFill>
                            <a:schemeClr val="tx1"/>
                          </a:solidFill>
                          <a:effectLst/>
                        </a:rPr>
                        <a:t>Se va identifica rezidența elevului prin interogarea acestuia și/sau a unui reprezentant legal al acestuia</a:t>
                      </a:r>
                      <a:endParaRPr lang="ro-R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451" marR="40451" marT="0" marB="0">
                    <a:solidFill>
                      <a:schemeClr val="bg1">
                        <a:lumMod val="95000"/>
                      </a:schemeClr>
                    </a:solidFill>
                  </a:tcPr>
                </a:tc>
                <a:extLst>
                  <a:ext uri="{0D108BD9-81ED-4DB2-BD59-A6C34878D82A}">
                    <a16:rowId xmlns:a16="http://schemas.microsoft.com/office/drawing/2014/main" val="3840226547"/>
                  </a:ext>
                </a:extLst>
              </a:tr>
            </a:tbl>
          </a:graphicData>
        </a:graphic>
      </p:graphicFrame>
    </p:spTree>
    <p:extLst>
      <p:ext uri="{BB962C8B-B14F-4D97-AF65-F5344CB8AC3E}">
        <p14:creationId xmlns:p14="http://schemas.microsoft.com/office/powerpoint/2010/main" val="40134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454A1E76-569D-4FB9-9E6D-C7673FAF0434}"/>
              </a:ext>
            </a:extLst>
          </p:cNvPr>
          <p:cNvSpPr>
            <a:spLocks noGrp="1"/>
          </p:cNvSpPr>
          <p:nvPr>
            <p:ph type="title"/>
          </p:nvPr>
        </p:nvSpPr>
        <p:spPr>
          <a:xfrm>
            <a:off x="837981" y="1483868"/>
            <a:ext cx="10512862" cy="2523151"/>
          </a:xfrm>
        </p:spPr>
        <p:txBody>
          <a:bodyPr>
            <a:normAutofit fontScale="90000"/>
          </a:bodyPr>
          <a:lstStyle/>
          <a:p>
            <a:pPr algn="just"/>
            <a:r>
              <a:rPr lang="ro-RO" b="1" dirty="0">
                <a:latin typeface="Tnr"/>
              </a:rPr>
              <a:t>Modalitatea de evaluare a segregării școlare și de calcul a scorurilor privind segregarea școlară pentru unitățile de învățământ preuniversitar</a:t>
            </a:r>
            <a:br>
              <a:rPr lang="en-US" dirty="0">
                <a:latin typeface="Tnr"/>
              </a:rPr>
            </a:br>
            <a:endParaRPr lang="en-US" dirty="0">
              <a:latin typeface="Tnr"/>
            </a:endParaRPr>
          </a:p>
        </p:txBody>
      </p:sp>
    </p:spTree>
    <p:extLst>
      <p:ext uri="{BB962C8B-B14F-4D97-AF65-F5344CB8AC3E}">
        <p14:creationId xmlns:p14="http://schemas.microsoft.com/office/powerpoint/2010/main" val="24810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AF8D87-B9A8-4B71-BBB0-718A68E2E868}"/>
              </a:ext>
            </a:extLst>
          </p:cNvPr>
          <p:cNvSpPr>
            <a:spLocks noGrp="1"/>
          </p:cNvSpPr>
          <p:nvPr>
            <p:ph type="title"/>
          </p:nvPr>
        </p:nvSpPr>
        <p:spPr>
          <a:xfrm>
            <a:off x="294563" y="121446"/>
            <a:ext cx="11599698" cy="996056"/>
          </a:xfrm>
        </p:spPr>
        <p:txBody>
          <a:bodyPr>
            <a:normAutofit/>
          </a:bodyPr>
          <a:lstStyle/>
          <a:p>
            <a:pPr algn="just"/>
            <a:r>
              <a:rPr lang="ro-RO" b="1" dirty="0">
                <a:latin typeface="Times New Roman" panose="02020603050405020304" pitchFamily="18" charset="0"/>
                <a:cs typeface="Times New Roman" panose="02020603050405020304" pitchFamily="18" charset="0"/>
              </a:rPr>
              <a:t>Valorile indicatorilor</a:t>
            </a:r>
            <a:endParaRPr lang="en-US" b="1" u="sng" dirty="0">
              <a:latin typeface="Times New Roman" panose="02020603050405020304" pitchFamily="18" charset="0"/>
              <a:cs typeface="Times New Roman" panose="02020603050405020304" pitchFamily="18" charset="0"/>
            </a:endParaRPr>
          </a:p>
        </p:txBody>
      </p:sp>
      <p:sp>
        <p:nvSpPr>
          <p:cNvPr id="5" name="Substituent conținut 4">
            <a:extLst>
              <a:ext uri="{FF2B5EF4-FFF2-40B4-BE49-F238E27FC236}">
                <a16:creationId xmlns:a16="http://schemas.microsoft.com/office/drawing/2014/main" id="{4AE98F64-C4D5-4A7B-8C50-ECB405C55F35}"/>
              </a:ext>
            </a:extLst>
          </p:cNvPr>
          <p:cNvSpPr>
            <a:spLocks noGrp="1"/>
          </p:cNvSpPr>
          <p:nvPr>
            <p:ph idx="1"/>
          </p:nvPr>
        </p:nvSpPr>
        <p:spPr>
          <a:xfrm>
            <a:off x="538339" y="1179147"/>
            <a:ext cx="11132460" cy="4997101"/>
          </a:xfrm>
        </p:spPr>
        <p:txBody>
          <a:bodyPr/>
          <a:lstStyle/>
          <a:p>
            <a:pPr marL="0" indent="0" algn="just">
              <a:buNone/>
            </a:pP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Valoarea indicatorilor va fi calculată automat în baza datelor brute raportate de școală.</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Calcularea valorilor indicatorilor utilizați în cadrul procesului de monitorizare a segregării școlare nu stă în sarcina reprezentanților unității școlare.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57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2D8FB7B-96F8-41B5-9611-DDCF13CA2C86}"/>
              </a:ext>
            </a:extLst>
          </p:cNvPr>
          <p:cNvSpPr>
            <a:spLocks noGrp="1"/>
          </p:cNvSpPr>
          <p:nvPr>
            <p:ph type="title"/>
          </p:nvPr>
        </p:nvSpPr>
        <p:spPr>
          <a:xfrm>
            <a:off x="746565" y="2549754"/>
            <a:ext cx="10512862" cy="1325218"/>
          </a:xfrm>
        </p:spPr>
        <p:txBody>
          <a:bodyPr>
            <a:normAutofit/>
          </a:bodyPr>
          <a:lstStyle/>
          <a:p>
            <a:r>
              <a:rPr lang="ro-RO" sz="2400" b="1" dirty="0">
                <a:latin typeface="Tnr"/>
                <a:cs typeface="Times New Roman" panose="02020603050405020304" pitchFamily="18" charset="0"/>
              </a:rPr>
              <a:t>Indicatorii urmăriți în cadrul monitorizării segregării școlare și datele colectate</a:t>
            </a:r>
            <a:endParaRPr lang="en-US" sz="2400" b="1" dirty="0">
              <a:latin typeface="Tnr"/>
              <a:cs typeface="Times New Roman" panose="02020603050405020304" pitchFamily="18" charset="0"/>
            </a:endParaRPr>
          </a:p>
        </p:txBody>
      </p:sp>
      <p:pic>
        <p:nvPicPr>
          <p:cNvPr id="3" name="Picture 2">
            <a:extLst>
              <a:ext uri="{FF2B5EF4-FFF2-40B4-BE49-F238E27FC236}">
                <a16:creationId xmlns:a16="http://schemas.microsoft.com/office/drawing/2014/main" id="{1BE46BAA-0147-12A4-7D9E-91CEE8A0D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766" y="325123"/>
            <a:ext cx="1211203" cy="740401"/>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a:extLst>
              <a:ext uri="{FF2B5EF4-FFF2-40B4-BE49-F238E27FC236}">
                <a16:creationId xmlns:a16="http://schemas.microsoft.com/office/drawing/2014/main" id="{798C2D8D-F8D6-0A5F-9EBD-E14B861FD1E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1013" y="209550"/>
            <a:ext cx="988218" cy="978378"/>
          </a:xfrm>
          <a:prstGeom prst="rect">
            <a:avLst/>
          </a:prstGeom>
        </p:spPr>
      </p:pic>
      <p:pic>
        <p:nvPicPr>
          <p:cNvPr id="5" name="Picture 1">
            <a:extLst>
              <a:ext uri="{FF2B5EF4-FFF2-40B4-BE49-F238E27FC236}">
                <a16:creationId xmlns:a16="http://schemas.microsoft.com/office/drawing/2014/main" id="{8BF9E105-0101-7138-FE77-C989FD0A9C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37612" y="518415"/>
            <a:ext cx="3073470" cy="391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32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3F94278-38BA-4305-97E4-C7A4AC0CB750}"/>
              </a:ext>
            </a:extLst>
          </p:cNvPr>
          <p:cNvSpPr>
            <a:spLocks noGrp="1"/>
          </p:cNvSpPr>
          <p:nvPr>
            <p:ph type="title"/>
          </p:nvPr>
        </p:nvSpPr>
        <p:spPr>
          <a:xfrm>
            <a:off x="837982" y="365126"/>
            <a:ext cx="11123830" cy="1325563"/>
          </a:xfrm>
        </p:spPr>
        <p:txBody>
          <a:bodyPr>
            <a:normAutofit fontScale="90000"/>
          </a:bodyPr>
          <a:lstStyle/>
          <a:p>
            <a:r>
              <a:rPr lang="ro-RO" b="1" dirty="0">
                <a:latin typeface="Times New Roman" panose="02020603050405020304" pitchFamily="18" charset="0"/>
                <a:cs typeface="Times New Roman" panose="02020603050405020304" pitchFamily="18" charset="0"/>
              </a:rPr>
              <a:t>Calcularea scorurilor privind segregarea școlară pentru unitățile de învățământ preuniversitar</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C0D3F8EB-00C4-4B25-9353-BE4520F1FF8C}"/>
              </a:ext>
            </a:extLst>
          </p:cNvPr>
          <p:cNvSpPr>
            <a:spLocks noGrp="1"/>
          </p:cNvSpPr>
          <p:nvPr>
            <p:ph idx="1"/>
          </p:nvPr>
        </p:nvSpPr>
        <p:spPr>
          <a:xfrm>
            <a:off x="716093" y="2222179"/>
            <a:ext cx="10512862" cy="4350205"/>
          </a:xfrm>
        </p:spPr>
        <p:txBody>
          <a:bodyPr/>
          <a:lstStyle/>
          <a:p>
            <a:pPr algn="just"/>
            <a:r>
              <a:rPr lang="ro-RO" dirty="0">
                <a:latin typeface="Times New Roman" panose="02020603050405020304" pitchFamily="18" charset="0"/>
                <a:cs typeface="Times New Roman" panose="02020603050405020304" pitchFamily="18" charset="0"/>
              </a:rPr>
              <a:t>Valorile indicatorilor vor sta la baza calculării unui scor al segregării școlare, aferent fiecărei școli.</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După ce datele au fost încărcate de către școală în SIIIR și validate ca fiind complete, scorul va fi calculat automat prin intermediul sistemului software pus la punct.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3F94278-38BA-4305-97E4-C7A4AC0CB750}"/>
              </a:ext>
            </a:extLst>
          </p:cNvPr>
          <p:cNvSpPr>
            <a:spLocks noGrp="1"/>
          </p:cNvSpPr>
          <p:nvPr>
            <p:ph type="title"/>
          </p:nvPr>
        </p:nvSpPr>
        <p:spPr/>
        <p:txBody>
          <a:bodyPr>
            <a:normAutofit/>
          </a:bodyPr>
          <a:lstStyle/>
          <a:p>
            <a:pPr algn="just"/>
            <a:r>
              <a:rPr lang="ro-RO" b="1" dirty="0">
                <a:latin typeface="Times New Roman" panose="02020603050405020304" pitchFamily="18" charset="0"/>
                <a:cs typeface="Times New Roman" panose="02020603050405020304" pitchFamily="18" charset="0"/>
              </a:rPr>
              <a:t>Etapele calculării scorului aferent unei școli/unități școlare sunt</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C0D3F8EB-00C4-4B25-9353-BE4520F1FF8C}"/>
              </a:ext>
            </a:extLst>
          </p:cNvPr>
          <p:cNvSpPr>
            <a:spLocks noGrp="1"/>
          </p:cNvSpPr>
          <p:nvPr>
            <p:ph idx="1"/>
          </p:nvPr>
        </p:nvSpPr>
        <p:spPr>
          <a:xfrm>
            <a:off x="716093" y="2222179"/>
            <a:ext cx="10512862" cy="4350205"/>
          </a:xfrm>
        </p:spPr>
        <p:txBody>
          <a:bodyPr/>
          <a:lstStyle/>
          <a:p>
            <a:pPr marL="0" indent="0" algn="just">
              <a:buNone/>
            </a:pPr>
            <a:r>
              <a:rPr lang="ro-RO" b="1" i="1" dirty="0">
                <a:latin typeface="Times New Roman" panose="02020603050405020304" pitchFamily="18" charset="0"/>
                <a:cs typeface="Times New Roman" panose="02020603050405020304" pitchFamily="18" charset="0"/>
              </a:rPr>
              <a:t>FAZA I.</a:t>
            </a:r>
            <a:r>
              <a:rPr lang="ro-RO" dirty="0">
                <a:latin typeface="Times New Roman" panose="02020603050405020304" pitchFamily="18" charset="0"/>
                <a:cs typeface="Times New Roman" panose="02020603050405020304" pitchFamily="18" charset="0"/>
              </a:rPr>
              <a:t> Pentru fiecare unitate de învățământ preuniversitar se va calcula un scor aferent fiecăruia dintre tipurile de segregare școlară care pot exista în cadrul acesteia</a:t>
            </a:r>
          </a:p>
          <a:p>
            <a:pPr marL="0" indent="0" algn="just">
              <a:buNone/>
            </a:pPr>
            <a:endParaRPr lang="ro-RO" dirty="0">
              <a:latin typeface="Times New Roman" panose="02020603050405020304" pitchFamily="18" charset="0"/>
              <a:cs typeface="Times New Roman" panose="02020603050405020304" pitchFamily="18" charset="0"/>
            </a:endParaRPr>
          </a:p>
          <a:p>
            <a:pPr marL="0" indent="0" algn="just">
              <a:buNone/>
            </a:pPr>
            <a:r>
              <a:rPr lang="ro-RO" b="1" i="1" dirty="0">
                <a:latin typeface="Times New Roman" panose="02020603050405020304" pitchFamily="18" charset="0"/>
                <a:cs typeface="Times New Roman" panose="02020603050405020304" pitchFamily="18" charset="0"/>
              </a:rPr>
              <a:t>FAZA II. </a:t>
            </a:r>
            <a:r>
              <a:rPr lang="ro-RO" dirty="0">
                <a:latin typeface="Times New Roman" panose="02020603050405020304" pitchFamily="18" charset="0"/>
                <a:cs typeface="Times New Roman" panose="02020603050405020304" pitchFamily="18" charset="0"/>
              </a:rPr>
              <a:t>Evaluarea nivelului de segregare/desegregare școlară manifestat în cadrul unei școli</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6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74B3C98-DF0C-4CF9-A992-B23490F31124}"/>
              </a:ext>
            </a:extLst>
          </p:cNvPr>
          <p:cNvSpPr>
            <a:spLocks noGrp="1"/>
          </p:cNvSpPr>
          <p:nvPr>
            <p:ph type="title"/>
          </p:nvPr>
        </p:nvSpPr>
        <p:spPr>
          <a:xfrm>
            <a:off x="837981" y="-152400"/>
            <a:ext cx="10512862" cy="1325218"/>
          </a:xfrm>
        </p:spPr>
        <p:txBody>
          <a:bodyPr>
            <a:noAutofit/>
          </a:bodyPr>
          <a:lstStyle/>
          <a:p>
            <a:r>
              <a:rPr lang="ro-RO" sz="2799" b="1" i="1" dirty="0">
                <a:latin typeface="Times New Roman" panose="02020603050405020304" pitchFamily="18" charset="0"/>
                <a:cs typeface="Times New Roman" panose="02020603050405020304" pitchFamily="18" charset="0"/>
              </a:rPr>
              <a:t>FAZA I.</a:t>
            </a:r>
            <a:r>
              <a:rPr lang="ro-RO" sz="2799" b="1" dirty="0">
                <a:latin typeface="Times New Roman" panose="02020603050405020304" pitchFamily="18" charset="0"/>
                <a:cs typeface="Times New Roman" panose="02020603050405020304" pitchFamily="18" charset="0"/>
              </a:rPr>
              <a:t> Pentru fiecare unitate de învățământ preuniversitar se va calcula un scor aferent fiecăruia dintre tipurile de segregare școlară care pot exista în cadrul acesteia</a:t>
            </a:r>
            <a:endParaRPr lang="en-US" sz="2799"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C5295001-87CD-46C2-9C90-0B79D4F08929}"/>
              </a:ext>
            </a:extLst>
          </p:cNvPr>
          <p:cNvSpPr>
            <a:spLocks noGrp="1"/>
          </p:cNvSpPr>
          <p:nvPr>
            <p:ph idx="1"/>
          </p:nvPr>
        </p:nvSpPr>
        <p:spPr>
          <a:xfrm>
            <a:off x="296338" y="1447800"/>
            <a:ext cx="11596148" cy="5405063"/>
          </a:xfrm>
        </p:spPr>
        <p:txBody>
          <a:bodyPr>
            <a:normAutofit fontScale="92500" lnSpcReduction="20000"/>
          </a:bodyPr>
          <a:lstStyle/>
          <a:p>
            <a:pPr marL="0" indent="0" algn="just">
              <a:buNone/>
            </a:pPr>
            <a:r>
              <a:rPr lang="ro-RO" dirty="0">
                <a:latin typeface="Times New Roman" panose="02020603050405020304" pitchFamily="18" charset="0"/>
                <a:cs typeface="Times New Roman" panose="02020603050405020304" pitchFamily="18" charset="0"/>
              </a:rPr>
              <a:t>Pentru fiecare unitate de învățământ preuniversitar se va calcula un scor aferent fiecăruia dintre tipurile de segregare școlară care pot exista în cadrul acesteia:</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514196" indent="-514196" algn="just">
              <a:buFont typeface="+mj-lt"/>
              <a:buAutoNum type="arabicPeriod"/>
            </a:pPr>
            <a:r>
              <a:rPr lang="ro-RO" dirty="0">
                <a:latin typeface="Times New Roman" panose="02020603050405020304" pitchFamily="18" charset="0"/>
                <a:cs typeface="Times New Roman" panose="02020603050405020304" pitchFamily="18" charset="0"/>
              </a:rPr>
              <a:t>În funcție de criteriul etnic (etnia autodeclarată)</a:t>
            </a:r>
            <a:endParaRPr lang="en-US" dirty="0">
              <a:effectLst/>
              <a:latin typeface="Times New Roman" panose="02020603050405020304" pitchFamily="18" charset="0"/>
              <a:cs typeface="Times New Roman" panose="02020603050405020304" pitchFamily="18" charset="0"/>
            </a:endParaRPr>
          </a:p>
          <a:p>
            <a:pPr marL="514196" indent="-514196" algn="just">
              <a:buFont typeface="+mj-lt"/>
              <a:buAutoNum type="arabicPeriod"/>
            </a:pPr>
            <a:r>
              <a:rPr lang="ro-RO" dirty="0">
                <a:latin typeface="Times New Roman" panose="02020603050405020304" pitchFamily="18" charset="0"/>
                <a:cs typeface="Times New Roman" panose="02020603050405020304" pitchFamily="18" charset="0"/>
              </a:rPr>
              <a:t>În funcție de criteriul dizabilității/CES</a:t>
            </a:r>
            <a:endParaRPr lang="en-US" dirty="0">
              <a:effectLst/>
              <a:latin typeface="Times New Roman" panose="02020603050405020304" pitchFamily="18" charset="0"/>
              <a:cs typeface="Times New Roman" panose="02020603050405020304" pitchFamily="18" charset="0"/>
            </a:endParaRPr>
          </a:p>
          <a:p>
            <a:pPr marL="514196" indent="-514196" algn="just">
              <a:buFont typeface="+mj-lt"/>
              <a:buAutoNum type="arabicPeriod"/>
            </a:pPr>
            <a:r>
              <a:rPr lang="ro-RO" dirty="0">
                <a:latin typeface="Times New Roman" panose="02020603050405020304" pitchFamily="18" charset="0"/>
                <a:cs typeface="Times New Roman" panose="02020603050405020304" pitchFamily="18" charset="0"/>
              </a:rPr>
              <a:t>În funcție de criteriul statutului socioeconomic al familiilor</a:t>
            </a:r>
            <a:endParaRPr lang="en-US" dirty="0">
              <a:effectLst/>
              <a:latin typeface="Times New Roman" panose="02020603050405020304" pitchFamily="18" charset="0"/>
              <a:cs typeface="Times New Roman" panose="02020603050405020304" pitchFamily="18" charset="0"/>
            </a:endParaRPr>
          </a:p>
          <a:p>
            <a:pPr marL="514196" indent="-514196" algn="just">
              <a:buFont typeface="+mj-lt"/>
              <a:buAutoNum type="arabicPeriod"/>
            </a:pPr>
            <a:r>
              <a:rPr lang="ro-RO" dirty="0">
                <a:latin typeface="Times New Roman" panose="02020603050405020304" pitchFamily="18" charset="0"/>
                <a:cs typeface="Times New Roman" panose="02020603050405020304" pitchFamily="18" charset="0"/>
              </a:rPr>
              <a:t>În funcție de criteriul performanțelor școlare ale elevilor</a:t>
            </a:r>
            <a:endParaRPr lang="en-US" dirty="0">
              <a:effectLst/>
              <a:latin typeface="Times New Roman" panose="02020603050405020304" pitchFamily="18" charset="0"/>
              <a:cs typeface="Times New Roman" panose="02020603050405020304" pitchFamily="18" charset="0"/>
            </a:endParaRPr>
          </a:p>
          <a:p>
            <a:pPr marL="514196" indent="-514196" algn="just">
              <a:buFont typeface="+mj-lt"/>
              <a:buAutoNum type="arabicPeriod"/>
            </a:pPr>
            <a:r>
              <a:rPr lang="ro-RO" dirty="0">
                <a:latin typeface="Times New Roman" panose="02020603050405020304" pitchFamily="18" charset="0"/>
                <a:cs typeface="Times New Roman" panose="02020603050405020304" pitchFamily="18" charset="0"/>
              </a:rPr>
              <a:t>În funcție de criteriul mediului de rezidență al elevilor</a:t>
            </a:r>
            <a:endParaRPr lang="en-US" dirty="0">
              <a:effectLst/>
              <a:latin typeface="Times New Roman" panose="02020603050405020304" pitchFamily="18" charset="0"/>
              <a:cs typeface="Times New Roman" panose="02020603050405020304" pitchFamily="18" charset="0"/>
            </a:endParaRPr>
          </a:p>
          <a:p>
            <a:pPr marL="0" indent="0" algn="just">
              <a:buNone/>
            </a:pPr>
            <a:endParaRPr lang="en-US" dirty="0">
              <a:effectLst/>
              <a:latin typeface="Times New Roman" panose="02020603050405020304" pitchFamily="18" charset="0"/>
              <a:cs typeface="Times New Roman" panose="02020603050405020304" pitchFamily="18" charset="0"/>
            </a:endParaRPr>
          </a:p>
          <a:p>
            <a:pPr marL="0" indent="0" algn="just">
              <a:buNone/>
            </a:pPr>
            <a:r>
              <a:rPr lang="ro-RO" b="1" dirty="0">
                <a:latin typeface="Times New Roman" panose="02020603050405020304" pitchFamily="18" charset="0"/>
                <a:cs typeface="Times New Roman" panose="02020603050405020304" pitchFamily="18" charset="0"/>
              </a:rPr>
              <a:t>Deoarece criteriul 4 se aplică doar unităților școlare de nivel cel puțin primar, iar criteriul 5 este aplicabil doar elevilor din ciclul secundar superior (liceu/școală profesională), în cazul ciclurilor de educație timpurie se vor calcula doar scorurile aferente criteriilor 1, 2 și 3 specificate mai sus; la nivel primar și gimnazial se vor calcula scorurile 1-4, iar la nivel secundar superior toate cele 5 scoruri.</a:t>
            </a:r>
            <a:endParaRPr lang="en-US" b="1"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1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FE69346-D940-4FF8-A6FE-E8AD56CA23E0}"/>
              </a:ext>
            </a:extLst>
          </p:cNvPr>
          <p:cNvSpPr>
            <a:spLocks noGrp="1"/>
          </p:cNvSpPr>
          <p:nvPr>
            <p:ph type="title"/>
          </p:nvPr>
        </p:nvSpPr>
        <p:spPr>
          <a:xfrm>
            <a:off x="837982" y="365127"/>
            <a:ext cx="10512862" cy="1006474"/>
          </a:xfrm>
        </p:spPr>
        <p:txBody>
          <a:bodyPr/>
          <a:lstStyle/>
          <a:p>
            <a:r>
              <a:rPr lang="ro-RO" b="1" dirty="0">
                <a:latin typeface="Times New Roman" panose="02020603050405020304" pitchFamily="18" charset="0"/>
                <a:cs typeface="Times New Roman" panose="02020603050405020304" pitchFamily="18" charset="0"/>
              </a:rPr>
              <a:t>Tip de segregare, forme de segregare</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E9FB4CAC-B3F7-4A44-87E0-03B63D6086AE}"/>
              </a:ext>
            </a:extLst>
          </p:cNvPr>
          <p:cNvSpPr>
            <a:spLocks noGrp="1"/>
          </p:cNvSpPr>
          <p:nvPr>
            <p:ph idx="1"/>
          </p:nvPr>
        </p:nvSpPr>
        <p:spPr/>
        <p:txBody>
          <a:bodyPr/>
          <a:lstStyle/>
          <a:p>
            <a:r>
              <a:rPr lang="ro-RO" dirty="0">
                <a:latin typeface="Times New Roman" panose="02020603050405020304" pitchFamily="18" charset="0"/>
                <a:cs typeface="Times New Roman" panose="02020603050405020304" pitchFamily="18" charset="0"/>
              </a:rPr>
              <a:t>Forme de segregare analizate: la nivelul clădirilor, claselor, ultimelor 2 bănci</a:t>
            </a:r>
          </a:p>
          <a:p>
            <a:r>
              <a:rPr lang="ro-RO" dirty="0">
                <a:latin typeface="Times New Roman" panose="02020603050405020304" pitchFamily="18" charset="0"/>
                <a:cs typeface="Times New Roman" panose="02020603050405020304" pitchFamily="18" charset="0"/>
              </a:rPr>
              <a:t>În cadrul fiecărui tip de segregare se va calcula, la nivelul fiecărei unități școlare, un scor pentru fiecare formă de segregare școlară </a:t>
            </a:r>
          </a:p>
          <a:p>
            <a:r>
              <a:rPr lang="ro-RO" dirty="0">
                <a:latin typeface="Times New Roman" panose="02020603050405020304" pitchFamily="18" charset="0"/>
                <a:cs typeface="Times New Roman" panose="02020603050405020304" pitchFamily="18" charset="0"/>
              </a:rPr>
              <a:t>În cadrul fiecărui criteriu sau tip de segregare există aspecte diferite care vor fi luate în calcul.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37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91956B-EE70-4EBB-8474-9ECB9BD7888D}"/>
              </a:ext>
            </a:extLst>
          </p:cNvPr>
          <p:cNvSpPr>
            <a:spLocks noGrp="1"/>
          </p:cNvSpPr>
          <p:nvPr>
            <p:ph type="title"/>
          </p:nvPr>
        </p:nvSpPr>
        <p:spPr>
          <a:xfrm>
            <a:off x="837980" y="-228600"/>
            <a:ext cx="10512862" cy="731964"/>
          </a:xfrm>
        </p:spPr>
        <p:txBody>
          <a:bodyPr/>
          <a:lstStyle/>
          <a:p>
            <a:r>
              <a:rPr lang="ro-RO" dirty="0">
                <a:latin typeface="Times New Roman" panose="02020603050405020304" pitchFamily="18" charset="0"/>
                <a:cs typeface="Times New Roman" panose="02020603050405020304" pitchFamily="18" charset="0"/>
              </a:rPr>
              <a:t>Scoruri calculate</a:t>
            </a:r>
            <a:endParaRPr lang="en-US" dirty="0">
              <a:latin typeface="Times New Roman" panose="02020603050405020304" pitchFamily="18" charset="0"/>
              <a:cs typeface="Times New Roman" panose="02020603050405020304" pitchFamily="18" charset="0"/>
            </a:endParaRPr>
          </a:p>
        </p:txBody>
      </p:sp>
      <p:graphicFrame>
        <p:nvGraphicFramePr>
          <p:cNvPr id="7" name="Substituent conținut 6">
            <a:extLst>
              <a:ext uri="{FF2B5EF4-FFF2-40B4-BE49-F238E27FC236}">
                <a16:creationId xmlns:a16="http://schemas.microsoft.com/office/drawing/2014/main" id="{F60C80E6-E292-40F3-8449-2BE3DE731228}"/>
              </a:ext>
            </a:extLst>
          </p:cNvPr>
          <p:cNvGraphicFramePr>
            <a:graphicFrameLocks noGrp="1"/>
          </p:cNvGraphicFramePr>
          <p:nvPr>
            <p:ph idx="1"/>
            <p:extLst>
              <p:ext uri="{D42A27DB-BD31-4B8C-83A1-F6EECF244321}">
                <p14:modId xmlns:p14="http://schemas.microsoft.com/office/powerpoint/2010/main" val="1173483317"/>
              </p:ext>
            </p:extLst>
          </p:nvPr>
        </p:nvGraphicFramePr>
        <p:xfrm>
          <a:off x="150812" y="633888"/>
          <a:ext cx="11734801" cy="5622296"/>
        </p:xfrm>
        <a:graphic>
          <a:graphicData uri="http://schemas.openxmlformats.org/drawingml/2006/table">
            <a:tbl>
              <a:tblPr firstRow="1" firstCol="1" bandRow="1">
                <a:tableStyleId>{5C22544A-7EE6-4342-B048-85BDC9FD1C3A}</a:tableStyleId>
              </a:tblPr>
              <a:tblGrid>
                <a:gridCol w="4619381">
                  <a:extLst>
                    <a:ext uri="{9D8B030D-6E8A-4147-A177-3AD203B41FA5}">
                      <a16:colId xmlns:a16="http://schemas.microsoft.com/office/drawing/2014/main" val="478113508"/>
                    </a:ext>
                  </a:extLst>
                </a:gridCol>
                <a:gridCol w="3299199">
                  <a:extLst>
                    <a:ext uri="{9D8B030D-6E8A-4147-A177-3AD203B41FA5}">
                      <a16:colId xmlns:a16="http://schemas.microsoft.com/office/drawing/2014/main" val="3569115711"/>
                    </a:ext>
                  </a:extLst>
                </a:gridCol>
                <a:gridCol w="854605">
                  <a:extLst>
                    <a:ext uri="{9D8B030D-6E8A-4147-A177-3AD203B41FA5}">
                      <a16:colId xmlns:a16="http://schemas.microsoft.com/office/drawing/2014/main" val="708271789"/>
                    </a:ext>
                  </a:extLst>
                </a:gridCol>
                <a:gridCol w="740404">
                  <a:extLst>
                    <a:ext uri="{9D8B030D-6E8A-4147-A177-3AD203B41FA5}">
                      <a16:colId xmlns:a16="http://schemas.microsoft.com/office/drawing/2014/main" val="801370473"/>
                    </a:ext>
                  </a:extLst>
                </a:gridCol>
                <a:gridCol w="740404">
                  <a:extLst>
                    <a:ext uri="{9D8B030D-6E8A-4147-A177-3AD203B41FA5}">
                      <a16:colId xmlns:a16="http://schemas.microsoft.com/office/drawing/2014/main" val="3732361878"/>
                    </a:ext>
                  </a:extLst>
                </a:gridCol>
                <a:gridCol w="740404">
                  <a:extLst>
                    <a:ext uri="{9D8B030D-6E8A-4147-A177-3AD203B41FA5}">
                      <a16:colId xmlns:a16="http://schemas.microsoft.com/office/drawing/2014/main" val="4089112328"/>
                    </a:ext>
                  </a:extLst>
                </a:gridCol>
                <a:gridCol w="740404">
                  <a:extLst>
                    <a:ext uri="{9D8B030D-6E8A-4147-A177-3AD203B41FA5}">
                      <a16:colId xmlns:a16="http://schemas.microsoft.com/office/drawing/2014/main" val="2945424055"/>
                    </a:ext>
                  </a:extLst>
                </a:gridCol>
              </a:tblGrid>
              <a:tr h="696788">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Tip de segregare</a:t>
                      </a:r>
                      <a:endParaRPr lang="en-US" sz="1100" dirty="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Formă de segregare</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Scor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marL="71755" marR="71755"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Educație Timpurie</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vert="vert270"/>
                </a:tc>
                <a:tc>
                  <a:txBody>
                    <a:bodyPr/>
                    <a:lstStyle/>
                    <a:p>
                      <a:pPr marL="71755" marR="71755"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Educație primară</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vert="vert270"/>
                </a:tc>
                <a:tc>
                  <a:txBody>
                    <a:bodyPr/>
                    <a:lstStyle/>
                    <a:p>
                      <a:pPr marL="71755" marR="71755"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Secundar inferior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vert="vert270"/>
                </a:tc>
                <a:tc>
                  <a:txBody>
                    <a:bodyPr/>
                    <a:lstStyle/>
                    <a:p>
                      <a:pPr marL="71755" marR="71755"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Secundar superior</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vert="vert270"/>
                </a:tc>
                <a:extLst>
                  <a:ext uri="{0D108BD9-81ED-4DB2-BD59-A6C34878D82A}">
                    <a16:rowId xmlns:a16="http://schemas.microsoft.com/office/drawing/2014/main" val="1076983543"/>
                  </a:ext>
                </a:extLst>
              </a:tr>
              <a:tr h="200478">
                <a:tc rowSpan="4">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Pe criteriul etnic</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La nivelul unității</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ctr">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2860196791"/>
                  </a:ext>
                </a:extLst>
              </a:tr>
              <a:tr h="200478">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clădirilor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0-10</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1723126282"/>
                  </a:ext>
                </a:extLst>
              </a:tr>
              <a:tr h="200478">
                <a:tc vMerge="1">
                  <a:txBody>
                    <a:bodyPr/>
                    <a:lstStyle/>
                    <a:p>
                      <a:endParaRPr lang="en-US"/>
                    </a:p>
                  </a:txBody>
                  <a:tcPr/>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La nivelul claselor</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1133200736"/>
                  </a:ext>
                </a:extLst>
              </a:tr>
              <a:tr h="282686">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ultimelor 2 bănci</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4272187237"/>
                  </a:ext>
                </a:extLst>
              </a:tr>
              <a:tr h="200478">
                <a:tc rowSpan="3">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Pe criteriul dizabilității și CES</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dizabilități numai cu dosar DGASPC/sit. med.</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dizabilități numai cu certificat de orientare CJRAE</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dizabilități cu dosar DGASPC/sit. med. și certificat de orientare CJRAE</a:t>
                      </a:r>
                      <a:endParaRPr lang="en-US" sz="1100" dirty="0">
                        <a:solidFill>
                          <a:srgbClr val="002060"/>
                        </a:solidFill>
                        <a:effectLst/>
                        <a:latin typeface="Times New Roman" panose="02020603050405020304" pitchFamily="18"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clădirilor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2966346204"/>
                  </a:ext>
                </a:extLst>
              </a:tr>
              <a:tr h="200478">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claselor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0-10</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406548568"/>
                  </a:ext>
                </a:extLst>
              </a:tr>
              <a:tr h="430975">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ultimelor 2 bănci</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141448372"/>
                  </a:ext>
                </a:extLst>
              </a:tr>
              <a:tr h="200478">
                <a:tc rowSpan="3">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Pe crt. statut </a:t>
                      </a:r>
                      <a:r>
                        <a:rPr lang="ro-RO" sz="1100" dirty="0" err="1">
                          <a:solidFill>
                            <a:srgbClr val="002060"/>
                          </a:solidFill>
                          <a:effectLst/>
                          <a:latin typeface="Times New Roman" panose="02020603050405020304" pitchFamily="18" charset="0"/>
                          <a:cs typeface="Times New Roman" panose="02020603050405020304" pitchFamily="18" charset="0"/>
                        </a:rPr>
                        <a:t>socioec</a:t>
                      </a:r>
                      <a:r>
                        <a:rPr lang="ro-RO" sz="1100" dirty="0">
                          <a:solidFill>
                            <a:srgbClr val="002060"/>
                          </a:solidFill>
                          <a:effectLst/>
                          <a:latin typeface="Times New Roman" panose="02020603050405020304" pitchFamily="18" charset="0"/>
                          <a:cs typeface="Times New Roman" panose="02020603050405020304" pitchFamily="18" charset="0"/>
                        </a:rPr>
                        <a:t>. al fam.</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nivelul de educație formală a părinților/tutorelui copilului</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pentru copil s-a întocmit dosarul pentru bursă socială, pentru acordarea gratuită de rechizite sau pentru alte forme de ajutor, indiferent dacă beneficiază de acestea sau nu</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copilul este instituționalizat sau în plasament familial</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copilul provine din familie monoparentală</a:t>
                      </a:r>
                      <a:endParaRPr lang="en-US" sz="1100" dirty="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copilul se află în întreținerea bunicilor sau a altor membri ai familiei</a:t>
                      </a:r>
                      <a:endParaRPr lang="en-US" sz="1100" dirty="0">
                        <a:solidFill>
                          <a:srgbClr val="002060"/>
                        </a:solidFill>
                        <a:effectLst/>
                        <a:latin typeface="Times New Roman" panose="02020603050405020304" pitchFamily="18"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clădirilor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465787364"/>
                  </a:ext>
                </a:extLst>
              </a:tr>
              <a:tr h="200478">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claselor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988849083"/>
                  </a:ext>
                </a:extLst>
              </a:tr>
              <a:tr h="930449">
                <a:tc vMerge="1">
                  <a:txBody>
                    <a:bodyPr/>
                    <a:lstStyle/>
                    <a:p>
                      <a:endParaRPr lang="en-US"/>
                    </a:p>
                  </a:txBody>
                  <a:tcPr/>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La nivelul ultimelor 2 bănci</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0-10</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285495849"/>
                  </a:ext>
                </a:extLst>
              </a:tr>
              <a:tr h="200478">
                <a:tc rowSpan="3">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Pe crt. performanțelor școlare</a:t>
                      </a:r>
                      <a:endParaRPr lang="en-US" sz="110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repetenție</a:t>
                      </a:r>
                      <a:endParaRPr lang="en-US" sz="110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frecventarea grădiniței pentru elevii de clasă pregătitoare</a:t>
                      </a:r>
                      <a:endParaRPr lang="en-US" sz="1100">
                        <a:solidFill>
                          <a:srgbClr val="002060"/>
                        </a:solidFill>
                        <a:effectLst/>
                        <a:latin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media de intrare la liceu pe unitate școlară /  pe fiecare colectiv format  pentru fiecare filieră, profil, specializare / calificare /program de studiu</a:t>
                      </a:r>
                      <a:endParaRPr lang="en-US" sz="1100">
                        <a:solidFill>
                          <a:srgbClr val="002060"/>
                        </a:solidFill>
                        <a:effectLst/>
                        <a:latin typeface="Times New Roman" panose="02020603050405020304" pitchFamily="18"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clădirilor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622734219"/>
                  </a:ext>
                </a:extLst>
              </a:tr>
              <a:tr h="200478">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claselor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883824482"/>
                  </a:ext>
                </a:extLst>
              </a:tr>
              <a:tr h="595061">
                <a:tc vMerge="1">
                  <a:txBody>
                    <a:bodyPr/>
                    <a:lstStyle/>
                    <a:p>
                      <a:endParaRPr lang="en-US"/>
                    </a:p>
                  </a:txBody>
                  <a:tcPr/>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ultimelor 2 bănci</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893807812"/>
                  </a:ext>
                </a:extLst>
              </a:tr>
              <a:tr h="200478">
                <a:tc rowSpan="3">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Pe crt. mediu rezidență elevi</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clădirilor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1717792761"/>
                  </a:ext>
                </a:extLst>
              </a:tr>
              <a:tr h="200478">
                <a:tc vMerge="1">
                  <a:txBody>
                    <a:bodyPr/>
                    <a:lstStyle/>
                    <a:p>
                      <a:pPr algn="just">
                        <a:lnSpc>
                          <a:spcPct val="107000"/>
                        </a:lnSpc>
                        <a:spcAft>
                          <a:spcPts val="0"/>
                        </a:spcAft>
                        <a:tabLst>
                          <a:tab pos="732790" algn="l"/>
                        </a:tabLst>
                      </a:pP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8118" marR="3811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claselor</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754556007"/>
                  </a:ext>
                </a:extLst>
              </a:tr>
              <a:tr h="411331">
                <a:tc vMerge="1">
                  <a:txBody>
                    <a:bodyPr/>
                    <a:lstStyle/>
                    <a:p>
                      <a:pPr algn="just">
                        <a:lnSpc>
                          <a:spcPct val="107000"/>
                        </a:lnSpc>
                        <a:spcAft>
                          <a:spcPts val="0"/>
                        </a:spcAft>
                        <a:tabLst>
                          <a:tab pos="732790" algn="l"/>
                        </a:tabLst>
                      </a:pP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118" marR="3811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La nivelul ultimelor 2 bănci</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0-10</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a:solidFill>
                            <a:srgbClr val="002060"/>
                          </a:solidFill>
                          <a:effectLst/>
                          <a:latin typeface="Times New Roman" panose="02020603050405020304" pitchFamily="18" charset="0"/>
                          <a:cs typeface="Times New Roman" panose="02020603050405020304" pitchFamily="18" charset="0"/>
                        </a:rPr>
                        <a:t> </a:t>
                      </a:r>
                      <a:endParaRPr lang="en-US" sz="11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tc>
                  <a:txBody>
                    <a:bodyPr/>
                    <a:lstStyle/>
                    <a:p>
                      <a:pPr algn="just">
                        <a:lnSpc>
                          <a:spcPct val="107000"/>
                        </a:lnSpc>
                        <a:spcAft>
                          <a:spcPts val="0"/>
                        </a:spcAft>
                        <a:tabLst>
                          <a:tab pos="732790" algn="l"/>
                        </a:tabLst>
                      </a:pPr>
                      <a:r>
                        <a:rPr lang="ro-RO" sz="1100" dirty="0">
                          <a:solidFill>
                            <a:srgbClr val="002060"/>
                          </a:solidFill>
                          <a:effectLst/>
                          <a:latin typeface="Times New Roman" panose="02020603050405020304" pitchFamily="18" charset="0"/>
                          <a:cs typeface="Times New Roman" panose="02020603050405020304" pitchFamily="18" charset="0"/>
                        </a:rPr>
                        <a:t> </a:t>
                      </a:r>
                      <a:endParaRPr lang="en-US" sz="11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8108" marR="38108" marT="0" marB="0"/>
                </a:tc>
                <a:extLst>
                  <a:ext uri="{0D108BD9-81ED-4DB2-BD59-A6C34878D82A}">
                    <a16:rowId xmlns:a16="http://schemas.microsoft.com/office/drawing/2014/main" val="3330419026"/>
                  </a:ext>
                </a:extLst>
              </a:tr>
            </a:tbl>
          </a:graphicData>
        </a:graphic>
      </p:graphicFrame>
      <p:sp>
        <p:nvSpPr>
          <p:cNvPr id="9" name="CasetăText 8">
            <a:extLst>
              <a:ext uri="{FF2B5EF4-FFF2-40B4-BE49-F238E27FC236}">
                <a16:creationId xmlns:a16="http://schemas.microsoft.com/office/drawing/2014/main" id="{781919EC-E901-493E-B45A-ED0186AC92BA}"/>
              </a:ext>
            </a:extLst>
          </p:cNvPr>
          <p:cNvSpPr txBox="1"/>
          <p:nvPr/>
        </p:nvSpPr>
        <p:spPr>
          <a:xfrm>
            <a:off x="472316" y="6186441"/>
            <a:ext cx="11244191" cy="646163"/>
          </a:xfrm>
          <a:prstGeom prst="rect">
            <a:avLst/>
          </a:prstGeom>
          <a:noFill/>
        </p:spPr>
        <p:txBody>
          <a:bodyPr wrap="square" rtlCol="0">
            <a:spAutoFit/>
          </a:bodyPr>
          <a:lstStyle/>
          <a:p>
            <a:pPr algn="just"/>
            <a:r>
              <a:rPr lang="ro-RO" sz="1200" dirty="0">
                <a:latin typeface="Times New Roman" panose="02020603050405020304" pitchFamily="18" charset="0"/>
                <a:cs typeface="Times New Roman" panose="02020603050405020304" pitchFamily="18" charset="0"/>
              </a:rPr>
              <a:t>* La nivelul unității de învățământ nu se acordă un scor dar în fișa școlii va fi analizat decalajul dintre procentul populației școlare aparținând unei minorități naționale și procentul populației de copii aparținând acelei minorități naționale la nivelul unității administrativ teritoriale. Datele statistice privind populația de copii aparținând unei minorități naționale la nivelul unității administrativ teritoriale se vor obține de la INS.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308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1841D13-D2ED-4801-B639-156140113B27}"/>
              </a:ext>
            </a:extLst>
          </p:cNvPr>
          <p:cNvSpPr>
            <a:spLocks noGrp="1"/>
          </p:cNvSpPr>
          <p:nvPr>
            <p:ph type="title"/>
          </p:nvPr>
        </p:nvSpPr>
        <p:spPr/>
        <p:txBody>
          <a:bodyPr>
            <a:normAutofit/>
          </a:bodyPr>
          <a:lstStyle/>
          <a:p>
            <a:pPr algn="just"/>
            <a:r>
              <a:rPr lang="ro-RO" sz="4000" dirty="0">
                <a:latin typeface="Times New Roman" panose="02020603050405020304" pitchFamily="18" charset="0"/>
                <a:cs typeface="Times New Roman" panose="02020603050405020304" pitchFamily="18" charset="0"/>
              </a:rPr>
              <a:t>Formula de calcul a scorurilor segregării școlare</a:t>
            </a:r>
            <a:endParaRPr lang="en-US" sz="4000"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F477A6CF-F8AA-4017-A1B2-36302DD3A976}"/>
              </a:ext>
            </a:extLst>
          </p:cNvPr>
          <p:cNvSpPr>
            <a:spLocks noGrp="1"/>
          </p:cNvSpPr>
          <p:nvPr>
            <p:ph idx="1"/>
          </p:nvPr>
        </p:nvSpPr>
        <p:spPr/>
        <p:txBody>
          <a:bodyPr>
            <a:normAutofit fontScale="85000" lnSpcReduction="10000"/>
          </a:bodyPr>
          <a:lstStyle/>
          <a:p>
            <a:pPr algn="just"/>
            <a:r>
              <a:rPr lang="ro-RO" dirty="0">
                <a:latin typeface="Times New Roman" panose="02020603050405020304" pitchFamily="18" charset="0"/>
                <a:cs typeface="Times New Roman" panose="02020603050405020304" pitchFamily="18" charset="0"/>
              </a:rPr>
              <a:t>Scorul înregistrat la nivelul fiecărei școli în funcție de fiecare formă de segregare și pentru fiecare tip/criteriu de segregare școlară se calculează, de principiu, ca diferență între procentele calculate în fiecare caz, după formula:</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SCOR = </a:t>
            </a:r>
            <a:r>
              <a:rPr lang="fr-FR"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procent reprezentat de grupul de elevi în risc a) clădire/ b) clasă/ c) ultimele 2 bănci  –  procent reprezentat de grupul de elevi în risc a) în unitatea de învățământ ori structură școlară b) în cadrul nivelului educațional din care face parte clasa – I-a, II-a, III-a etc. c)</a:t>
            </a:r>
            <a:r>
              <a:rPr lang="pt-BR" dirty="0">
                <a:latin typeface="Times New Roman" panose="02020603050405020304" pitchFamily="18" charset="0"/>
                <a:cs typeface="Times New Roman" panose="02020603050405020304" pitchFamily="18" charset="0"/>
              </a:rPr>
              <a:t> în cadrul clasei  (IA, IB etc.)</a:t>
            </a:r>
            <a:r>
              <a:rPr lang="ro-RO" dirty="0">
                <a:latin typeface="Times New Roman" panose="02020603050405020304" pitchFamily="18" charset="0"/>
                <a:cs typeface="Times New Roman" panose="02020603050405020304" pitchFamily="18" charset="0"/>
              </a:rPr>
              <a:t> | /  10</a:t>
            </a:r>
          </a:p>
          <a:p>
            <a:pPr algn="just"/>
            <a:r>
              <a:rPr lang="ro-RO" dirty="0">
                <a:latin typeface="Times New Roman" panose="02020603050405020304" pitchFamily="18" charset="0"/>
                <a:cs typeface="Times New Roman" panose="02020603050405020304" pitchFamily="18" charset="0"/>
              </a:rPr>
              <a:t>Grupul de elevi în risc este definit, conform metodologiei prezente, de criteriul apartenenței etnice, criteriul dizabilității/CES, criteriul statutului socioeconomic al familiei, criteriul performanței școlare, respectiv criteriul mediului de rezidență.</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Acest scor poate lua o valoare de la 0 la 10.</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61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3A4E5CB-6E84-4ABF-B7DE-91A0BAAE1EE4}"/>
              </a:ext>
            </a:extLst>
          </p:cNvPr>
          <p:cNvSpPr>
            <a:spLocks noGrp="1"/>
          </p:cNvSpPr>
          <p:nvPr>
            <p:ph type="title"/>
          </p:nvPr>
        </p:nvSpPr>
        <p:spPr>
          <a:xfrm>
            <a:off x="736407" y="183725"/>
            <a:ext cx="10512862" cy="996056"/>
          </a:xfrm>
        </p:spPr>
        <p:txBody>
          <a:bodyPr>
            <a:noAutofit/>
          </a:bodyPr>
          <a:lstStyle/>
          <a:p>
            <a:r>
              <a:rPr lang="ro-RO" sz="3199" b="1" i="1" dirty="0">
                <a:latin typeface="Times New Roman" panose="02020603050405020304" pitchFamily="18" charset="0"/>
                <a:cs typeface="Times New Roman" panose="02020603050405020304" pitchFamily="18" charset="0"/>
              </a:rPr>
              <a:t>FAZA II. </a:t>
            </a:r>
            <a:r>
              <a:rPr lang="ro-RO" sz="3199" b="1" dirty="0">
                <a:latin typeface="Times New Roman" panose="02020603050405020304" pitchFamily="18" charset="0"/>
                <a:cs typeface="Times New Roman" panose="02020603050405020304" pitchFamily="18" charset="0"/>
              </a:rPr>
              <a:t>Evaluarea nivelului de desegregare școlară manifestat în cadrul unei școli</a:t>
            </a:r>
            <a:endParaRPr lang="en-US" sz="3199"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88178D52-7276-407E-8291-20703DB6C873}"/>
              </a:ext>
            </a:extLst>
          </p:cNvPr>
          <p:cNvSpPr>
            <a:spLocks noGrp="1"/>
          </p:cNvSpPr>
          <p:nvPr>
            <p:ph idx="1"/>
          </p:nvPr>
        </p:nvSpPr>
        <p:spPr>
          <a:xfrm>
            <a:off x="490092" y="1179780"/>
            <a:ext cx="11208640" cy="4841408"/>
          </a:xfrm>
        </p:spPr>
        <p:txBody>
          <a:bodyPr>
            <a:normAutofit/>
          </a:bodyPr>
          <a:lstStyle/>
          <a:p>
            <a:pPr algn="just"/>
            <a:endParaRPr lang="ro-RO" sz="2399" dirty="0">
              <a:latin typeface="Times New Roman" panose="02020603050405020304" pitchFamily="18" charset="0"/>
              <a:cs typeface="Times New Roman" panose="02020603050405020304" pitchFamily="18" charset="0"/>
            </a:endParaRPr>
          </a:p>
          <a:p>
            <a:pPr algn="just"/>
            <a:r>
              <a:rPr lang="ro-RO" sz="2399" dirty="0">
                <a:latin typeface="Times New Roman" panose="02020603050405020304" pitchFamily="18" charset="0"/>
                <a:cs typeface="Times New Roman" panose="02020603050405020304" pitchFamily="18" charset="0"/>
              </a:rPr>
              <a:t>Scorul pentru un criteriu de desegregare aferent unei unități școlare/structuri școlare va fi </a:t>
            </a:r>
            <a:r>
              <a:rPr lang="ro-RO" sz="2399" b="1" dirty="0">
                <a:latin typeface="Times New Roman" panose="02020603050405020304" pitchFamily="18" charset="0"/>
                <a:cs typeface="Times New Roman" panose="02020603050405020304" pitchFamily="18" charset="0"/>
              </a:rPr>
              <a:t>scorul cel mai mare obținut de unitatea de învățământ preuniversitar la oricare dintre formele de segregare școlară pentru care a putut fi calculat</a:t>
            </a:r>
            <a:r>
              <a:rPr lang="ro-RO" sz="2399" dirty="0">
                <a:latin typeface="Times New Roman" panose="02020603050405020304" pitchFamily="18" charset="0"/>
                <a:cs typeface="Times New Roman" panose="02020603050405020304" pitchFamily="18" charset="0"/>
              </a:rPr>
              <a:t>: la nivelul clădirilor, la nivelul claselor, la nivelul ultimelor două bănci.</a:t>
            </a:r>
            <a:endParaRPr lang="en-US" sz="2399" dirty="0">
              <a:latin typeface="Times New Roman" panose="02020603050405020304" pitchFamily="18" charset="0"/>
              <a:cs typeface="Times New Roman" panose="02020603050405020304" pitchFamily="18" charset="0"/>
            </a:endParaRPr>
          </a:p>
          <a:p>
            <a:pPr algn="just"/>
            <a:r>
              <a:rPr lang="ro-RO" sz="2399" dirty="0">
                <a:latin typeface="Times New Roman" panose="02020603050405020304" pitchFamily="18" charset="0"/>
                <a:cs typeface="Times New Roman" panose="02020603050405020304" pitchFamily="18" charset="0"/>
              </a:rPr>
              <a:t>În cazul situațiilor în care unitatea școlară nu și-a organizat procesul școlar în cadrul mai multor clădiri sau atunci când în clase organizarea spațială nu este sub forma șirurilor de bănci, așa cum am precizat deja, scorul aferent acestor forme ale segregării școlare nu va fi calculat, ci va fi </a:t>
            </a:r>
            <a:r>
              <a:rPr lang="ro-RO" sz="2399" i="1" dirty="0">
                <a:latin typeface="Times New Roman" panose="02020603050405020304" pitchFamily="18" charset="0"/>
                <a:cs typeface="Times New Roman" panose="02020603050405020304" pitchFamily="18" charset="0"/>
              </a:rPr>
              <a:t>ex-officio</a:t>
            </a:r>
            <a:r>
              <a:rPr lang="ro-RO" sz="2399" dirty="0">
                <a:latin typeface="Times New Roman" panose="02020603050405020304" pitchFamily="18" charset="0"/>
                <a:cs typeface="Times New Roman" panose="02020603050405020304" pitchFamily="18" charset="0"/>
              </a:rPr>
              <a:t> scorul minim de risc.</a:t>
            </a:r>
          </a:p>
          <a:p>
            <a:pPr algn="just"/>
            <a:r>
              <a:rPr lang="ro-RO" sz="2399" dirty="0">
                <a:latin typeface="Times New Roman" panose="02020603050405020304" pitchFamily="18" charset="0"/>
                <a:cs typeface="Times New Roman" panose="02020603050405020304" pitchFamily="18" charset="0"/>
              </a:rPr>
              <a:t>IMPORTANT! În situațiile – puțin probabile – în care nu se vor completa date în SIIIR, în termenul menționat, din partea unității școlare, se va atribui </a:t>
            </a:r>
            <a:r>
              <a:rPr lang="ro-RO" sz="2399" i="1" dirty="0">
                <a:latin typeface="Times New Roman" panose="02020603050405020304" pitchFamily="18" charset="0"/>
                <a:cs typeface="Times New Roman" panose="02020603050405020304" pitchFamily="18" charset="0"/>
              </a:rPr>
              <a:t>ex-officio </a:t>
            </a:r>
            <a:r>
              <a:rPr lang="ro-RO" sz="2399" dirty="0">
                <a:latin typeface="Times New Roman" panose="02020603050405020304" pitchFamily="18" charset="0"/>
                <a:cs typeface="Times New Roman" panose="02020603050405020304" pitchFamily="18" charset="0"/>
              </a:rPr>
              <a:t>un scor maxim de risc privind segregarea școlară pentru acel caz.</a:t>
            </a:r>
            <a:endParaRPr lang="en-US" sz="2399"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78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9A57592-13C9-4756-8E9E-B4667B423E2B}"/>
              </a:ext>
            </a:extLst>
          </p:cNvPr>
          <p:cNvSpPr>
            <a:spLocks noGrp="1"/>
          </p:cNvSpPr>
          <p:nvPr>
            <p:ph type="title"/>
          </p:nvPr>
        </p:nvSpPr>
        <p:spPr>
          <a:xfrm>
            <a:off x="837982" y="365127"/>
            <a:ext cx="10512862" cy="777874"/>
          </a:xfrm>
        </p:spPr>
        <p:txBody>
          <a:bodyPr/>
          <a:lstStyle/>
          <a:p>
            <a:r>
              <a:rPr lang="ro-RO" dirty="0">
                <a:latin typeface="Times New Roman" panose="02020603050405020304" pitchFamily="18" charset="0"/>
                <a:cs typeface="Times New Roman" panose="02020603050405020304" pitchFamily="18" charset="0"/>
              </a:rPr>
              <a:t>EXEMPLU IMAGINAR</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C5DFCB17-A84A-4199-B14B-072062C41F50}"/>
              </a:ext>
            </a:extLst>
          </p:cNvPr>
          <p:cNvSpPr>
            <a:spLocks noGrp="1"/>
          </p:cNvSpPr>
          <p:nvPr>
            <p:ph idx="1"/>
          </p:nvPr>
        </p:nvSpPr>
        <p:spPr>
          <a:xfrm>
            <a:off x="553575" y="1531479"/>
            <a:ext cx="11218798" cy="4665400"/>
          </a:xfrm>
        </p:spPr>
        <p:txBody>
          <a:bodyPr>
            <a:normAutofit fontScale="85000" lnSpcReduction="20000"/>
          </a:bodyPr>
          <a:lstStyle/>
          <a:p>
            <a:pPr marL="0" indent="0">
              <a:buNone/>
            </a:pPr>
            <a:r>
              <a:rPr lang="ro-RO" dirty="0">
                <a:latin typeface="Times New Roman" panose="02020603050405020304" pitchFamily="18" charset="0"/>
                <a:cs typeface="Times New Roman" panose="02020603050405020304" pitchFamily="18" charset="0"/>
              </a:rPr>
              <a:t>Într-o școală (la nivel de structură) a cărei activitate didactică se desfășoară în 2 clădiri, avem următoarea pondere calculată a elevilor autodeclarați de etnie romă:</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CLĂDIRE A: 30%</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CLĂDIRE B: 60%</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În unitatea școlară în ansamblu ponderea elevilor de etnie roma autodeclarată este de 50%.</a:t>
            </a:r>
          </a:p>
          <a:p>
            <a:pPr marL="0" indent="0">
              <a:buNone/>
            </a:pPr>
            <a:endParaRPr lang="ro-RO"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Aplicând formula calculării scorului (care se realizează automat în cadrul SIIIR) vom obține următorul scor pentru segregare școlară pentru:</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SCOR CLĂDIREA A: </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30 – 50) </a:t>
            </a:r>
            <a:r>
              <a:rPr lang="en-US" dirty="0">
                <a:latin typeface="Times New Roman" panose="02020603050405020304" pitchFamily="18" charset="0"/>
                <a:cs typeface="Times New Roman" panose="02020603050405020304" pitchFamily="18" charset="0"/>
              </a:rPr>
              <a:t>|/10= 20/10=2</a:t>
            </a:r>
          </a:p>
          <a:p>
            <a:pPr marL="0" indent="0">
              <a:buNone/>
            </a:pPr>
            <a:r>
              <a:rPr lang="ro-RO" dirty="0">
                <a:latin typeface="Times New Roman" panose="02020603050405020304" pitchFamily="18" charset="0"/>
                <a:cs typeface="Times New Roman" panose="02020603050405020304" pitchFamily="18" charset="0"/>
              </a:rPr>
              <a:t>SCOR CLĂDIREA B: </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60 – 50) </a:t>
            </a:r>
            <a:r>
              <a:rPr lang="en-US" dirty="0">
                <a:latin typeface="Times New Roman" panose="02020603050405020304" pitchFamily="18" charset="0"/>
                <a:cs typeface="Times New Roman" panose="02020603050405020304" pitchFamily="18" charset="0"/>
              </a:rPr>
              <a:t>|/10= 10/10=1.</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86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9A57592-13C9-4756-8E9E-B4667B423E2B}"/>
              </a:ext>
            </a:extLst>
          </p:cNvPr>
          <p:cNvSpPr>
            <a:spLocks noGrp="1"/>
          </p:cNvSpPr>
          <p:nvPr>
            <p:ph type="title"/>
          </p:nvPr>
        </p:nvSpPr>
        <p:spPr>
          <a:xfrm>
            <a:off x="837981" y="894"/>
            <a:ext cx="10512862" cy="924954"/>
          </a:xfrm>
        </p:spPr>
        <p:txBody>
          <a:bodyPr/>
          <a:lstStyle/>
          <a:p>
            <a:r>
              <a:rPr lang="ro-RO" dirty="0">
                <a:latin typeface="Times New Roman" panose="02020603050405020304" pitchFamily="18" charset="0"/>
                <a:cs typeface="Times New Roman" panose="02020603050405020304" pitchFamily="18" charset="0"/>
              </a:rPr>
              <a:t>EXEMPLU IMAGINAR</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C5DFCB17-A84A-4199-B14B-072062C41F50}"/>
              </a:ext>
            </a:extLst>
          </p:cNvPr>
          <p:cNvSpPr>
            <a:spLocks noGrp="1"/>
          </p:cNvSpPr>
          <p:nvPr>
            <p:ph idx="1"/>
          </p:nvPr>
        </p:nvSpPr>
        <p:spPr>
          <a:xfrm>
            <a:off x="553575" y="1036944"/>
            <a:ext cx="11228955" cy="5455134"/>
          </a:xfrm>
        </p:spPr>
        <p:txBody>
          <a:bodyPr>
            <a:normAutofit fontScale="62500" lnSpcReduction="20000"/>
          </a:bodyPr>
          <a:lstStyle/>
          <a:p>
            <a:pPr marL="0" indent="0">
              <a:buNone/>
            </a:pPr>
            <a:r>
              <a:rPr lang="ro-RO" dirty="0">
                <a:latin typeface="Times New Roman" panose="02020603050405020304" pitchFamily="18" charset="0"/>
                <a:cs typeface="Times New Roman" panose="02020603050405020304" pitchFamily="18" charset="0"/>
              </a:rPr>
              <a:t>În aceeași structură școlară avem trei clase la nivel pregătitor: pregătitoare A, B și C.</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Procentul elevilor romi din clasa pregătitoare este:</a:t>
            </a:r>
            <a:endParaRPr lang="en-US"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CLASA PREGĂTITOARE A: 10%, </a:t>
            </a:r>
            <a:endParaRPr lang="en-US"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CLASA PREGĂTITOARE B: 70%, </a:t>
            </a:r>
            <a:endParaRPr lang="en-US"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CLASA PREGĂTITOARE C: 50%.</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La nivelul clasei pregătitoare procentul elevilor romi este de 40% în cadrul acelei structuri școlare.</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Aplicând formula calculării scorului (care se realizează automat în cadrul SIIIR) vom obține următorul scor pentru segregare școlară pentru:</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CLASA PREGĂTITOARE A: | (10 – 40) |/10= 30/10=3. </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CLASA PREGĂTITOARE B: | (70 – 40) |/10= 30/10=3.</a:t>
            </a:r>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CLASA PREGĂTITOARE C: | (50 – 40) |/10= 10/10=1.</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Se va calcula scorul aferent fiecărei clase din școală.</a:t>
            </a:r>
          </a:p>
          <a:p>
            <a:pPr marL="0" indent="0">
              <a:buNone/>
            </a:pPr>
            <a:endParaRPr lang="ro-RO"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Apoi se va calcula scorul aferent poziționării elevilor în ultimele 2 bănci în fiecare clasă (diferență între procentul elevilor din ultimele 2 bănci și procentul elevilor din respectiva clasă).</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FD3AA045-FED7-45A9-920B-95B6EED52770}"/>
              </a:ext>
            </a:extLst>
          </p:cNvPr>
          <p:cNvSpPr>
            <a:spLocks noGrp="1"/>
          </p:cNvSpPr>
          <p:nvPr>
            <p:ph idx="1"/>
          </p:nvPr>
        </p:nvSpPr>
        <p:spPr>
          <a:xfrm>
            <a:off x="837982" y="1825625"/>
            <a:ext cx="10512862" cy="2517775"/>
          </a:xfrm>
        </p:spPr>
        <p:txBody>
          <a:bodyPr/>
          <a:lstStyle/>
          <a:p>
            <a:pPr marL="0" indent="0" algn="just">
              <a:buNone/>
            </a:pPr>
            <a:r>
              <a:rPr lang="ro-RO" dirty="0">
                <a:latin typeface="Times New Roman" panose="02020603050405020304" pitchFamily="18" charset="0"/>
                <a:cs typeface="Times New Roman" panose="02020603050405020304" pitchFamily="18" charset="0"/>
              </a:rPr>
              <a:t>În cadrul procesului de monitorizare scorul poate fi calculat și în funcție de alte repere dacă acestea vor fi relevante pentru a surprinde cât mai adecvat situația segregării școlare. În urma aplicării metodologiei pilot de monitorizare a segregării școlare, dacă este cazul, vor fi ajustate și calibrate modalitățile de calcul ale scorurilor sau ale pragul de risc.</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57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32657B1-D161-4310-8EED-514154CDD6E7}"/>
              </a:ext>
            </a:extLst>
          </p:cNvPr>
          <p:cNvSpPr>
            <a:spLocks noGrp="1"/>
          </p:cNvSpPr>
          <p:nvPr>
            <p:ph type="title"/>
          </p:nvPr>
        </p:nvSpPr>
        <p:spPr>
          <a:xfrm>
            <a:off x="716093" y="894"/>
            <a:ext cx="10512862" cy="975106"/>
          </a:xfrm>
        </p:spPr>
        <p:txBody>
          <a:bodyPr/>
          <a:lstStyle/>
          <a:p>
            <a:r>
              <a:rPr lang="ro-RO" b="1" dirty="0">
                <a:latin typeface="Times New Roman" panose="02020603050405020304" pitchFamily="18" charset="0"/>
                <a:cs typeface="Times New Roman" panose="02020603050405020304" pitchFamily="18" charset="0"/>
              </a:rPr>
              <a:t>Tipuri de indicatori*</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DAB22A38-1A60-4D5F-97C9-AD9C54F14004}"/>
              </a:ext>
            </a:extLst>
          </p:cNvPr>
          <p:cNvSpPr>
            <a:spLocks noGrp="1"/>
          </p:cNvSpPr>
          <p:nvPr>
            <p:ph idx="1"/>
          </p:nvPr>
        </p:nvSpPr>
        <p:spPr>
          <a:xfrm>
            <a:off x="464698" y="1081699"/>
            <a:ext cx="11429563" cy="5531631"/>
          </a:xfrm>
        </p:spPr>
        <p:txBody>
          <a:bodyPr>
            <a:normAutofit fontScale="77500" lnSpcReduction="20000"/>
          </a:bodyPr>
          <a:lstStyle/>
          <a:p>
            <a:pPr lvl="0" algn="just"/>
            <a:r>
              <a:rPr lang="ro-RO" sz="3099" i="1" dirty="0">
                <a:latin typeface="Times New Roman" panose="02020603050405020304" pitchFamily="18" charset="0"/>
                <a:cs typeface="Times New Roman" panose="02020603050405020304" pitchFamily="18" charset="0"/>
              </a:rPr>
              <a:t>Indicatorii privind elevii</a:t>
            </a:r>
            <a:r>
              <a:rPr lang="ro-RO" sz="3099" dirty="0">
                <a:latin typeface="Times New Roman" panose="02020603050405020304" pitchFamily="18" charset="0"/>
                <a:cs typeface="Times New Roman" panose="02020603050405020304" pitchFamily="18" charset="0"/>
              </a:rPr>
              <a:t>, mai exact </a:t>
            </a:r>
            <a:r>
              <a:rPr lang="ro-RO" sz="3099" b="1" i="1" u="sng" dirty="0">
                <a:latin typeface="Times New Roman" panose="02020603050405020304" pitchFamily="18" charset="0"/>
                <a:cs typeface="Times New Roman" panose="02020603050405020304" pitchFamily="18" charset="0"/>
              </a:rPr>
              <a:t>modul de grupare / repartizare al elevilor</a:t>
            </a:r>
            <a:r>
              <a:rPr lang="ro-RO" sz="3099" dirty="0">
                <a:latin typeface="Times New Roman" panose="02020603050405020304" pitchFamily="18" charset="0"/>
                <a:cs typeface="Times New Roman" panose="02020603050405020304" pitchFamily="18" charset="0"/>
              </a:rPr>
              <a:t> în facilitățile educaționale disponibile –clădiri/clase/bănci ale unității școlare (structură școlară)  - în funcție de anumite criterii specificate pe care le vom detalia mai jos;</a:t>
            </a:r>
            <a:endParaRPr lang="en-US" sz="3099" dirty="0">
              <a:latin typeface="Times New Roman" panose="02020603050405020304" pitchFamily="18" charset="0"/>
              <a:cs typeface="Times New Roman" panose="02020603050405020304" pitchFamily="18" charset="0"/>
            </a:endParaRPr>
          </a:p>
          <a:p>
            <a:pPr lvl="0" algn="just"/>
            <a:r>
              <a:rPr lang="ro-RO" sz="3099" dirty="0">
                <a:latin typeface="Times New Roman" panose="02020603050405020304" pitchFamily="18" charset="0"/>
                <a:cs typeface="Times New Roman" panose="02020603050405020304" pitchFamily="18" charset="0"/>
              </a:rPr>
              <a:t> </a:t>
            </a:r>
            <a:r>
              <a:rPr lang="ro-RO" sz="3099" i="1" dirty="0">
                <a:latin typeface="Times New Roman" panose="02020603050405020304" pitchFamily="18" charset="0"/>
                <a:cs typeface="Times New Roman" panose="02020603050405020304" pitchFamily="18" charset="0"/>
              </a:rPr>
              <a:t>Alții indicatori privind elevii</a:t>
            </a:r>
            <a:r>
              <a:rPr lang="ro-RO" sz="3099" dirty="0">
                <a:latin typeface="Times New Roman" panose="02020603050405020304" pitchFamily="18" charset="0"/>
                <a:cs typeface="Times New Roman" panose="02020603050405020304" pitchFamily="18" charset="0"/>
              </a:rPr>
              <a:t>, care vizează de această dată anumite aspecte administrative sau de management școlar;</a:t>
            </a:r>
            <a:endParaRPr lang="en-US" sz="3099" dirty="0">
              <a:latin typeface="Times New Roman" panose="02020603050405020304" pitchFamily="18" charset="0"/>
              <a:cs typeface="Times New Roman" panose="02020603050405020304" pitchFamily="18" charset="0"/>
            </a:endParaRPr>
          </a:p>
          <a:p>
            <a:pPr lvl="0" algn="just"/>
            <a:r>
              <a:rPr lang="ro-RO" sz="3099" i="1" dirty="0">
                <a:latin typeface="Times New Roman" panose="02020603050405020304" pitchFamily="18" charset="0"/>
                <a:cs typeface="Times New Roman" panose="02020603050405020304" pitchFamily="18" charset="0"/>
              </a:rPr>
              <a:t>Indicatorii privind cadrele didactice</a:t>
            </a:r>
            <a:r>
              <a:rPr lang="ro-RO" sz="3099" dirty="0">
                <a:latin typeface="Times New Roman" panose="02020603050405020304" pitchFamily="18" charset="0"/>
                <a:cs typeface="Times New Roman" panose="02020603050405020304" pitchFamily="18" charset="0"/>
              </a:rPr>
              <a:t>, care surprind caracteristici ale resurselor umane la dispoziția școlii;</a:t>
            </a:r>
            <a:endParaRPr lang="en-US" sz="3099" dirty="0">
              <a:latin typeface="Times New Roman" panose="02020603050405020304" pitchFamily="18" charset="0"/>
              <a:cs typeface="Times New Roman" panose="02020603050405020304" pitchFamily="18" charset="0"/>
            </a:endParaRPr>
          </a:p>
          <a:p>
            <a:pPr lvl="0" algn="just"/>
            <a:r>
              <a:rPr lang="ro-RO" sz="3099" i="1" dirty="0">
                <a:latin typeface="Times New Roman" panose="02020603050405020304" pitchFamily="18" charset="0"/>
                <a:cs typeface="Times New Roman" panose="02020603050405020304" pitchFamily="18" charset="0"/>
              </a:rPr>
              <a:t>Indicatori privind organismele de conducere și serviciile de sprijin disponibile</a:t>
            </a:r>
            <a:r>
              <a:rPr lang="ro-RO" sz="3099" dirty="0">
                <a:latin typeface="Times New Roman" panose="02020603050405020304" pitchFamily="18" charset="0"/>
                <a:cs typeface="Times New Roman" panose="02020603050405020304" pitchFamily="18" charset="0"/>
              </a:rPr>
              <a:t>;</a:t>
            </a:r>
            <a:endParaRPr lang="en-US" sz="3099" dirty="0">
              <a:latin typeface="Times New Roman" panose="02020603050405020304" pitchFamily="18" charset="0"/>
              <a:cs typeface="Times New Roman" panose="02020603050405020304" pitchFamily="18" charset="0"/>
            </a:endParaRPr>
          </a:p>
          <a:p>
            <a:pPr lvl="0" algn="just"/>
            <a:r>
              <a:rPr lang="ro-RO" sz="3099" i="1" dirty="0">
                <a:latin typeface="Times New Roman" panose="02020603050405020304" pitchFamily="18" charset="0"/>
                <a:cs typeface="Times New Roman" panose="02020603050405020304" pitchFamily="18" charset="0"/>
              </a:rPr>
              <a:t>Indicatori privind calitatea infrastructurii și a dotărilor unității de învățământ preuniversitar</a:t>
            </a:r>
            <a:r>
              <a:rPr lang="ro-RO" sz="3099" dirty="0">
                <a:latin typeface="Times New Roman" panose="02020603050405020304" pitchFamily="18" charset="0"/>
                <a:cs typeface="Times New Roman" panose="02020603050405020304" pitchFamily="18" charset="0"/>
              </a:rPr>
              <a:t>;</a:t>
            </a:r>
            <a:endParaRPr lang="en-US" sz="3099" dirty="0">
              <a:latin typeface="Times New Roman" panose="02020603050405020304" pitchFamily="18" charset="0"/>
              <a:cs typeface="Times New Roman" panose="02020603050405020304" pitchFamily="18" charset="0"/>
            </a:endParaRPr>
          </a:p>
          <a:p>
            <a:pPr lvl="0" algn="just"/>
            <a:r>
              <a:rPr lang="ro-RO" sz="3099" i="1" dirty="0">
                <a:latin typeface="Times New Roman" panose="02020603050405020304" pitchFamily="18" charset="0"/>
                <a:cs typeface="Times New Roman" panose="02020603050405020304" pitchFamily="18" charset="0"/>
              </a:rPr>
              <a:t>Indicatori privind ethosul școlar</a:t>
            </a:r>
            <a:r>
              <a:rPr lang="ro-RO" sz="3099" dirty="0">
                <a:latin typeface="Times New Roman" panose="02020603050405020304" pitchFamily="18" charset="0"/>
                <a:cs typeface="Times New Roman" panose="02020603050405020304" pitchFamily="18" charset="0"/>
              </a:rPr>
              <a:t> (aspecte care țin de promovarea diversității, promovarea incluziunii educaționale și prevenirea/combaterea segregării școlare prin măsuri și programe educaționale specifice).</a:t>
            </a:r>
          </a:p>
          <a:p>
            <a:pPr lvl="0" algn="just"/>
            <a:endParaRPr lang="ro-RO" dirty="0">
              <a:effectLst/>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 (detaliați în </a:t>
            </a:r>
            <a:r>
              <a:rPr lang="ro-RO" i="1" dirty="0">
                <a:latin typeface="Times New Roman" panose="02020603050405020304" pitchFamily="18" charset="0"/>
                <a:cs typeface="Times New Roman" panose="02020603050405020304" pitchFamily="18" charset="0"/>
              </a:rPr>
              <a:t>METODOLOGIA DE MONITORIZARE A SEGREGĂRII ȘCOLARE ÎN ÎNVĂȚĂMÂNTUL PREUNIVERSITAR</a:t>
            </a:r>
            <a:r>
              <a:rPr lang="ro-RO" dirty="0">
                <a:latin typeface="Times New Roman" panose="02020603050405020304" pitchFamily="18" charset="0"/>
                <a:cs typeface="Times New Roman" panose="02020603050405020304" pitchFamily="18" charset="0"/>
              </a:rPr>
              <a:t>, prevăzută în Ordinul ministrului educației și cercetării nr. 5633/2019 pentru aprobarea metodologiei de monitorizare a segregării școlare în învățământul preuniversitar și Ordinul 6134/2016 privind interzicerea segregării școlare). </a:t>
            </a:r>
            <a:endParaRPr lang="en-US"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52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C4CB769-4AEF-4E41-9231-28A58CDC93AC}"/>
              </a:ext>
            </a:extLst>
          </p:cNvPr>
          <p:cNvSpPr>
            <a:spLocks noGrp="1"/>
          </p:cNvSpPr>
          <p:nvPr>
            <p:ph type="title"/>
          </p:nvPr>
        </p:nvSpPr>
        <p:spPr>
          <a:xfrm>
            <a:off x="837981" y="681753"/>
            <a:ext cx="10512862" cy="1325218"/>
          </a:xfrm>
        </p:spPr>
        <p:txBody>
          <a:bodyPr/>
          <a:lstStyle/>
          <a:p>
            <a:r>
              <a:rPr lang="ro-RO" b="1" dirty="0">
                <a:latin typeface="Times New Roman" panose="02020603050405020304" pitchFamily="18" charset="0"/>
                <a:cs typeface="Times New Roman" panose="02020603050405020304" pitchFamily="18" charset="0"/>
              </a:rPr>
              <a:t>Rezultatul procesului de evaluare a segregării școlare</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B0D4CFCC-3FFF-47EA-9757-E037C211381C}"/>
              </a:ext>
            </a:extLst>
          </p:cNvPr>
          <p:cNvSpPr>
            <a:spLocks noGrp="1"/>
          </p:cNvSpPr>
          <p:nvPr>
            <p:ph idx="1"/>
          </p:nvPr>
        </p:nvSpPr>
        <p:spPr>
          <a:xfrm>
            <a:off x="837982" y="2286000"/>
            <a:ext cx="10512862" cy="3200400"/>
          </a:xfrm>
        </p:spPr>
        <p:txBody>
          <a:bodyPr/>
          <a:lstStyle/>
          <a:p>
            <a:pPr marL="0" indent="0" algn="just">
              <a:buNone/>
            </a:pPr>
            <a:endParaRPr lang="ro-RO" dirty="0">
              <a:latin typeface="Times New Roman" panose="02020603050405020304" pitchFamily="18" charset="0"/>
              <a:cs typeface="Times New Roman" panose="02020603050405020304" pitchFamily="18" charset="0"/>
            </a:endParaRPr>
          </a:p>
          <a:p>
            <a:pPr marL="0" indent="0" algn="just">
              <a:buNone/>
            </a:pPr>
            <a:endParaRPr lang="ro-RO" dirty="0">
              <a:latin typeface="Times New Roman" panose="02020603050405020304" pitchFamily="18" charset="0"/>
              <a:cs typeface="Times New Roman" panose="02020603050405020304" pitchFamily="18" charset="0"/>
            </a:endParaRPr>
          </a:p>
          <a:p>
            <a:pPr marL="0" indent="0" algn="just">
              <a:buNone/>
            </a:pPr>
            <a:r>
              <a:rPr lang="ro-RO" dirty="0">
                <a:latin typeface="Times New Roman" panose="02020603050405020304" pitchFamily="18" charset="0"/>
                <a:cs typeface="Times New Roman" panose="02020603050405020304" pitchFamily="18" charset="0"/>
              </a:rPr>
              <a:t>Scorurile tuturor criteriilor de desegregare calculate la nivelul fiecărei școli/structuri școlare vor permite </a:t>
            </a:r>
            <a:r>
              <a:rPr lang="ro-RO" b="1" dirty="0">
                <a:latin typeface="Times New Roman" panose="02020603050405020304" pitchFamily="18" charset="0"/>
                <a:cs typeface="Times New Roman" panose="02020603050405020304" pitchFamily="18" charset="0"/>
              </a:rPr>
              <a:t>evaluarea nivelului de desegregare școlară manifestat în respectivul context școlar </a:t>
            </a:r>
            <a:r>
              <a:rPr lang="ro-RO" dirty="0">
                <a:latin typeface="Times New Roman" panose="02020603050405020304" pitchFamily="18" charset="0"/>
                <a:cs typeface="Times New Roman" panose="02020603050405020304" pitchFamily="18" charset="0"/>
              </a:rPr>
              <a:t>și, implicit, vor conduce, acolo unde este cazul, la </a:t>
            </a:r>
            <a:r>
              <a:rPr lang="ro-RO" b="1" dirty="0">
                <a:latin typeface="Times New Roman" panose="02020603050405020304" pitchFamily="18" charset="0"/>
                <a:cs typeface="Times New Roman" panose="02020603050405020304" pitchFamily="18" charset="0"/>
              </a:rPr>
              <a:t>recomandări pentru combaterea segregării </a:t>
            </a:r>
            <a:r>
              <a:rPr lang="ro-RO" dirty="0">
                <a:latin typeface="Times New Roman" panose="02020603050405020304" pitchFamily="18" charset="0"/>
                <a:cs typeface="Times New Roman" panose="02020603050405020304" pitchFamily="18" charset="0"/>
              </a:rPr>
              <a:t>școlare de orice tip și de orice formă. </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28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45EB26-EAC2-81D2-446F-F31760609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766" y="325123"/>
            <a:ext cx="1211203" cy="740401"/>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a:extLst>
              <a:ext uri="{FF2B5EF4-FFF2-40B4-BE49-F238E27FC236}">
                <a16:creationId xmlns:a16="http://schemas.microsoft.com/office/drawing/2014/main" id="{9F046305-7450-E2F2-985F-D2EF7DBAD0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1013" y="209550"/>
            <a:ext cx="988218" cy="978378"/>
          </a:xfrm>
          <a:prstGeom prst="rect">
            <a:avLst/>
          </a:prstGeom>
        </p:spPr>
      </p:pic>
      <p:pic>
        <p:nvPicPr>
          <p:cNvPr id="5" name="Picture 1">
            <a:extLst>
              <a:ext uri="{FF2B5EF4-FFF2-40B4-BE49-F238E27FC236}">
                <a16:creationId xmlns:a16="http://schemas.microsoft.com/office/drawing/2014/main" id="{2F998143-8C92-90A0-11FF-E47E29D425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37612" y="518415"/>
            <a:ext cx="3073470" cy="39191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3">
            <a:extLst>
              <a:ext uri="{FF2B5EF4-FFF2-40B4-BE49-F238E27FC236}">
                <a16:creationId xmlns:a16="http://schemas.microsoft.com/office/drawing/2014/main" id="{EFAD0D0C-6387-5089-DFB6-B51F3BEAD786}"/>
              </a:ext>
            </a:extLst>
          </p:cNvPr>
          <p:cNvSpPr>
            <a:spLocks noGrp="1"/>
          </p:cNvSpPr>
          <p:nvPr>
            <p:ph idx="1"/>
          </p:nvPr>
        </p:nvSpPr>
        <p:spPr>
          <a:xfrm>
            <a:off x="798512" y="2374423"/>
            <a:ext cx="10591800" cy="1600200"/>
          </a:xfrm>
        </p:spPr>
        <p:txBody>
          <a:bodyPr>
            <a:noAutofit/>
          </a:bodyPr>
          <a:lstStyle/>
          <a:p>
            <a:pPr marL="0" indent="0" algn="ctr">
              <a:buNone/>
            </a:pPr>
            <a:r>
              <a:rPr lang="ro-RO" sz="2000" b="1" cap="none" dirty="0">
                <a:latin typeface="Times New Roman" panose="02020603050405020304" pitchFamily="18" charset="0"/>
                <a:cs typeface="Times New Roman" panose="02020603050405020304" pitchFamily="18" charset="0"/>
              </a:rPr>
              <a:t>Echipa de asistență tehnică </a:t>
            </a:r>
            <a:r>
              <a:rPr lang="en-US" sz="2000" b="1" cap="none" dirty="0">
                <a:latin typeface="Times New Roman" panose="02020603050405020304" pitchFamily="18" charset="0"/>
                <a:cs typeface="Times New Roman" panose="02020603050405020304" pitchFamily="18" charset="0"/>
              </a:rPr>
              <a:t>a</a:t>
            </a:r>
            <a:r>
              <a:rPr lang="ro-RO" sz="2000" b="1" cap="none" dirty="0">
                <a:latin typeface="Times New Roman" panose="02020603050405020304" pitchFamily="18" charset="0"/>
                <a:cs typeface="Times New Roman" panose="02020603050405020304" pitchFamily="18" charset="0"/>
              </a:rPr>
              <a:t> </a:t>
            </a:r>
            <a:r>
              <a:rPr lang="en-US" sz="2000" b="1" cap="none" dirty="0">
                <a:latin typeface="Times New Roman" panose="02020603050405020304" pitchFamily="18" charset="0"/>
                <a:cs typeface="Times New Roman" panose="02020603050405020304" pitchFamily="18" charset="0"/>
              </a:rPr>
              <a:t>R</a:t>
            </a:r>
            <a:r>
              <a:rPr lang="ro-RO" sz="2000" b="1" cap="none" dirty="0">
                <a:latin typeface="Times New Roman" panose="02020603050405020304" pitchFamily="18" charset="0"/>
                <a:cs typeface="Times New Roman" panose="02020603050405020304" pitchFamily="18" charset="0"/>
              </a:rPr>
              <a:t>eprezentanței UNICEF în </a:t>
            </a:r>
            <a:r>
              <a:rPr lang="en-US" sz="2000" b="1" cap="none" dirty="0">
                <a:latin typeface="Times New Roman" panose="02020603050405020304" pitchFamily="18" charset="0"/>
                <a:cs typeface="Times New Roman" panose="02020603050405020304" pitchFamily="18" charset="0"/>
              </a:rPr>
              <a:t>R</a:t>
            </a:r>
            <a:r>
              <a:rPr lang="ro-RO" sz="2000" b="1" cap="none" dirty="0">
                <a:latin typeface="Times New Roman" panose="02020603050405020304" pitchFamily="18" charset="0"/>
                <a:cs typeface="Times New Roman" panose="02020603050405020304" pitchFamily="18" charset="0"/>
              </a:rPr>
              <a:t>omânia </a:t>
            </a:r>
          </a:p>
          <a:p>
            <a:pPr marL="0" indent="0" algn="ctr">
              <a:buNone/>
            </a:pPr>
            <a:r>
              <a:rPr lang="en-US" sz="2000" b="1" cap="none" dirty="0">
                <a:latin typeface="Times New Roman" panose="02020603050405020304" pitchFamily="18" charset="0"/>
                <a:cs typeface="Times New Roman" panose="02020603050405020304" pitchFamily="18" charset="0"/>
              </a:rPr>
              <a:t>v</a:t>
            </a:r>
            <a:r>
              <a:rPr lang="ro-RO" sz="2000" b="1" cap="none" dirty="0">
                <a:latin typeface="Times New Roman" panose="02020603050405020304" pitchFamily="18" charset="0"/>
                <a:cs typeface="Times New Roman" panose="02020603050405020304" pitchFamily="18" charset="0"/>
              </a:rPr>
              <a:t>ă mulțumește pentru participare și vă urează succes!</a:t>
            </a:r>
          </a:p>
          <a:p>
            <a:pPr marL="0" indent="0" algn="ctr">
              <a:buNone/>
            </a:pPr>
            <a:endParaRPr lang="ro-RO" sz="2000" cap="none" dirty="0">
              <a:latin typeface="Times New Roman" panose="02020603050405020304" pitchFamily="18" charset="0"/>
              <a:cs typeface="Times New Roman" panose="02020603050405020304" pitchFamily="18" charset="0"/>
            </a:endParaRPr>
          </a:p>
          <a:p>
            <a:pPr marL="0" indent="0" algn="ctr">
              <a:buNone/>
            </a:pPr>
            <a:r>
              <a:rPr lang="ro-RO" sz="2000" cap="none" dirty="0">
                <a:latin typeface="Times New Roman" panose="02020603050405020304" pitchFamily="18" charset="0"/>
                <a:cs typeface="Times New Roman" panose="02020603050405020304" pitchFamily="18" charset="0"/>
              </a:rPr>
              <a:t>	</a:t>
            </a:r>
            <a:endParaRPr lang="en-US" sz="2000" b="1"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A9BE740-6209-6543-10CC-4DE1B687D01B}"/>
              </a:ext>
            </a:extLst>
          </p:cNvPr>
          <p:cNvSpPr txBox="1"/>
          <p:nvPr/>
        </p:nvSpPr>
        <p:spPr>
          <a:xfrm>
            <a:off x="5713412" y="3810000"/>
            <a:ext cx="4456510" cy="1754326"/>
          </a:xfrm>
          <a:prstGeom prst="rect">
            <a:avLst/>
          </a:prstGeom>
          <a:noFill/>
        </p:spPr>
        <p:txBody>
          <a:bodyPr wrap="square" rtlCol="0">
            <a:spAutoFit/>
          </a:bodyPr>
          <a:lstStyle/>
          <a:p>
            <a:pPr marL="285750" indent="-285750">
              <a:buFont typeface="Wingdings" panose="05000000000000000000" pitchFamily="2" charset="2"/>
              <a:buChar char="q"/>
            </a:pPr>
            <a:r>
              <a:rPr lang="en-US" b="1" dirty="0" err="1">
                <a:latin typeface="Times New Roman" panose="02020603050405020304" pitchFamily="18" charset="0"/>
                <a:cs typeface="Times New Roman" panose="02020603050405020304" pitchFamily="18" charset="0"/>
              </a:rPr>
              <a:t>Coordonator</a:t>
            </a:r>
            <a:r>
              <a:rPr lang="en-US"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Lumini</a:t>
            </a:r>
            <a:r>
              <a:rPr lang="ro-RO" b="1" dirty="0">
                <a:solidFill>
                  <a:srgbClr val="0070C0"/>
                </a:solidFill>
                <a:latin typeface="Times New Roman" panose="02020603050405020304" pitchFamily="18" charset="0"/>
                <a:cs typeface="Times New Roman" panose="02020603050405020304" pitchFamily="18" charset="0"/>
              </a:rPr>
              <a:t>ța Costache</a:t>
            </a:r>
          </a:p>
          <a:p>
            <a:endParaRPr lang="ro-RO" b="1" dirty="0">
              <a:solidFill>
                <a:srgbClr val="0070C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ro-RO"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ro-RO" b="1" dirty="0">
                <a:latin typeface="Times New Roman" panose="02020603050405020304" pitchFamily="18" charset="0"/>
                <a:cs typeface="Times New Roman" panose="02020603050405020304" pitchFamily="18" charset="0"/>
              </a:rPr>
              <a:t>Experți</a:t>
            </a:r>
            <a:r>
              <a:rPr lang="ro-RO" dirty="0">
                <a:latin typeface="Times New Roman" panose="02020603050405020304" pitchFamily="18" charset="0"/>
                <a:cs typeface="Times New Roman" panose="02020603050405020304" pitchFamily="18" charset="0"/>
              </a:rPr>
              <a:t>:	</a:t>
            </a:r>
            <a:r>
              <a:rPr lang="ro-RO" b="1" dirty="0">
                <a:solidFill>
                  <a:srgbClr val="0070C0"/>
                </a:solidFill>
                <a:latin typeface="Times New Roman" panose="02020603050405020304" pitchFamily="18" charset="0"/>
                <a:cs typeface="Times New Roman" panose="02020603050405020304" pitchFamily="18" charset="0"/>
              </a:rPr>
              <a:t>Eugen Crai</a:t>
            </a:r>
          </a:p>
          <a:p>
            <a:pPr lvl="3"/>
            <a:r>
              <a:rPr lang="ro-RO" b="1" dirty="0">
                <a:solidFill>
                  <a:srgbClr val="0070C0"/>
                </a:solidFill>
              </a:rPr>
              <a:t>	</a:t>
            </a:r>
            <a:r>
              <a:rPr lang="ro-RO" b="1" dirty="0">
                <a:solidFill>
                  <a:srgbClr val="0070C0"/>
                </a:solidFill>
                <a:latin typeface="Times New Roman" panose="02020603050405020304" pitchFamily="18" charset="0"/>
                <a:cs typeface="Times New Roman" panose="02020603050405020304" pitchFamily="18" charset="0"/>
              </a:rPr>
              <a:t>Claudiu Ivan</a:t>
            </a:r>
          </a:p>
          <a:p>
            <a:pPr lvl="3"/>
            <a:r>
              <a:rPr lang="ro-RO" b="1" dirty="0">
                <a:solidFill>
                  <a:srgbClr val="0070C0"/>
                </a:solidFill>
                <a:latin typeface="Times New Roman" panose="02020603050405020304" pitchFamily="18" charset="0"/>
                <a:cs typeface="Times New Roman" panose="02020603050405020304" pitchFamily="18" charset="0"/>
              </a:rPr>
              <a:t>	Vasile Strugaru</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37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F26FE42-C7A1-4BAA-8535-6B1BBA02C0EC}"/>
              </a:ext>
            </a:extLst>
          </p:cNvPr>
          <p:cNvSpPr>
            <a:spLocks noGrp="1"/>
          </p:cNvSpPr>
          <p:nvPr>
            <p:ph type="title"/>
          </p:nvPr>
        </p:nvSpPr>
        <p:spPr/>
        <p:txBody>
          <a:bodyPr/>
          <a:lstStyle/>
          <a:p>
            <a:r>
              <a:rPr lang="ro-RO" b="1" dirty="0">
                <a:latin typeface="Times New Roman" panose="02020603050405020304" pitchFamily="18" charset="0"/>
                <a:cs typeface="Times New Roman" panose="02020603050405020304" pitchFamily="18" charset="0"/>
              </a:rPr>
              <a:t>Etapa monitorizării restrânse</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AA47EB93-C2A7-42FD-91CF-228753C6C6C6}"/>
              </a:ext>
            </a:extLst>
          </p:cNvPr>
          <p:cNvSpPr>
            <a:spLocks noGrp="1"/>
          </p:cNvSpPr>
          <p:nvPr>
            <p:ph idx="1"/>
          </p:nvPr>
        </p:nvSpPr>
        <p:spPr/>
        <p:txBody>
          <a:bodyPr/>
          <a:lstStyle/>
          <a:p>
            <a:pPr algn="just"/>
            <a:r>
              <a:rPr lang="ro-RO" dirty="0">
                <a:latin typeface="Times New Roman" panose="02020603050405020304" pitchFamily="18" charset="0"/>
                <a:cs typeface="Times New Roman" panose="02020603050405020304" pitchFamily="18" charset="0"/>
              </a:rPr>
              <a:t>Etapa 1 a procesului de monitorizare, cea restrânsă, va conține în principal indicatori privind elevii. </a:t>
            </a:r>
          </a:p>
          <a:p>
            <a:pPr marL="0" indent="0" algn="just">
              <a:buNone/>
            </a:pP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Acești indicatori vor constitui partea centrală a procesului de monitorizare a segregării școlare, sunt cei prin intermediul cărora se va putea arăta dacă există fenomenul de segregare școlară la nivelul unei școli și cum se poate avansa un set de măsuri pentru desegregare școlară.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859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0B50EED-BCBF-4398-8538-BDCD7A5C1DBA}"/>
              </a:ext>
            </a:extLst>
          </p:cNvPr>
          <p:cNvSpPr>
            <a:spLocks noGrp="1"/>
          </p:cNvSpPr>
          <p:nvPr>
            <p:ph type="title"/>
          </p:nvPr>
        </p:nvSpPr>
        <p:spPr/>
        <p:txBody>
          <a:bodyPr/>
          <a:lstStyle/>
          <a:p>
            <a:r>
              <a:rPr lang="ro-RO" b="1" dirty="0">
                <a:latin typeface="Times New Roman" panose="02020603050405020304" pitchFamily="18" charset="0"/>
                <a:cs typeface="Times New Roman" panose="02020603050405020304" pitchFamily="18" charset="0"/>
              </a:rPr>
              <a:t>Gruparea indicatorilor privind elevii</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48AD3426-A9D5-411C-885B-6B7EF98B473F}"/>
              </a:ext>
            </a:extLst>
          </p:cNvPr>
          <p:cNvSpPr>
            <a:spLocks noGrp="1"/>
          </p:cNvSpPr>
          <p:nvPr>
            <p:ph idx="1"/>
          </p:nvPr>
        </p:nvSpPr>
        <p:spPr/>
        <p:txBody>
          <a:bodyPr/>
          <a:lstStyle/>
          <a:p>
            <a:pPr lvl="0"/>
            <a:r>
              <a:rPr lang="ro-RO" dirty="0">
                <a:latin typeface="Times New Roman" panose="02020603050405020304" pitchFamily="18" charset="0"/>
                <a:cs typeface="Times New Roman" panose="02020603050405020304" pitchFamily="18" charset="0"/>
              </a:rPr>
              <a:t>În funcție de criteriul etnic (etnia autodeclarată)</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În funcție de criteriul dizabilității/CES</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În funcție de criteriul statutului </a:t>
            </a:r>
            <a:r>
              <a:rPr lang="ro-RO" dirty="0" err="1">
                <a:latin typeface="Times New Roman" panose="02020603050405020304" pitchFamily="18" charset="0"/>
                <a:cs typeface="Times New Roman" panose="02020603050405020304" pitchFamily="18" charset="0"/>
              </a:rPr>
              <a:t>socio</a:t>
            </a:r>
            <a:r>
              <a:rPr lang="ro-RO" dirty="0">
                <a:latin typeface="Times New Roman" panose="02020603050405020304" pitchFamily="18" charset="0"/>
                <a:cs typeface="Times New Roman" panose="02020603050405020304" pitchFamily="18" charset="0"/>
              </a:rPr>
              <a:t>-economic al familiilor</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În funcție de criteriul performanțelor școlare ale elevilor</a:t>
            </a:r>
            <a:endParaRPr lang="en-US" dirty="0">
              <a:effectLst/>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În funcție de criteriul mediului de rezidență al elevilor</a:t>
            </a:r>
            <a:endParaRPr lang="en-US" dirty="0">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36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75340258-F560-4CB0-A1DB-D3CEA327087C}"/>
              </a:ext>
            </a:extLst>
          </p:cNvPr>
          <p:cNvSpPr>
            <a:spLocks noGrp="1"/>
          </p:cNvSpPr>
          <p:nvPr>
            <p:ph type="title"/>
          </p:nvPr>
        </p:nvSpPr>
        <p:spPr>
          <a:xfrm>
            <a:off x="837981" y="183091"/>
            <a:ext cx="10512862" cy="782751"/>
          </a:xfrm>
        </p:spPr>
        <p:txBody>
          <a:bodyPr/>
          <a:lstStyle/>
          <a:p>
            <a:r>
              <a:rPr lang="ro-RO" b="1" dirty="0">
                <a:latin typeface="Times New Roman" panose="02020603050405020304" pitchFamily="18" charset="0"/>
                <a:cs typeface="Times New Roman" panose="02020603050405020304" pitchFamily="18" charset="0"/>
              </a:rPr>
              <a:t>Cum se calculează indicatorii?</a:t>
            </a:r>
            <a:endParaRPr lang="en-US"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107F1263-C6C9-4D5F-8357-D1BA17E511DB}"/>
              </a:ext>
            </a:extLst>
          </p:cNvPr>
          <p:cNvSpPr>
            <a:spLocks noGrp="1"/>
          </p:cNvSpPr>
          <p:nvPr>
            <p:ph idx="1"/>
          </p:nvPr>
        </p:nvSpPr>
        <p:spPr>
          <a:xfrm>
            <a:off x="477395" y="1229933"/>
            <a:ext cx="11234034" cy="5210406"/>
          </a:xfrm>
        </p:spPr>
        <p:txBody>
          <a:bodyPr>
            <a:normAutofit/>
          </a:bodyPr>
          <a:lstStyle/>
          <a:p>
            <a:pPr algn="just"/>
            <a:r>
              <a:rPr lang="ro-RO" dirty="0">
                <a:latin typeface="Times New Roman" panose="02020603050405020304" pitchFamily="18" charset="0"/>
                <a:cs typeface="Times New Roman" panose="02020603050405020304" pitchFamily="18" charset="0"/>
              </a:rPr>
              <a:t>În urma unui proces de colectare a unor date sau informații despre caracteristicile elevilor din școală.</a:t>
            </a:r>
          </a:p>
          <a:p>
            <a:pPr algn="just"/>
            <a:r>
              <a:rPr lang="ro-RO" dirty="0">
                <a:latin typeface="Times New Roman" panose="02020603050405020304" pitchFamily="18" charset="0"/>
                <a:cs typeface="Times New Roman" panose="02020603050405020304" pitchFamily="18" charset="0"/>
              </a:rPr>
              <a:t>Datele colectate sunt relaționate cu criteriile menționate mai sus – etnia autodeclarată a elevilor, elevii cu dizabilități, elevi cu un anumit statut socioeconomic al familiei, cu anumite performanțe școlare sau care provin dintr-un anumit mediu de rezidență (urban/rural). </a:t>
            </a:r>
          </a:p>
          <a:p>
            <a:pPr algn="just"/>
            <a:r>
              <a:rPr lang="ro-RO" dirty="0">
                <a:latin typeface="Times New Roman" panose="02020603050405020304" pitchFamily="18" charset="0"/>
                <a:cs typeface="Times New Roman" panose="02020603050405020304" pitchFamily="18" charset="0"/>
              </a:rPr>
              <a:t>În acord cu procedura de monitorizare a segregării școlare stabilită la nivelul Ministerului Educației Naționale, fiecare școală va trebui să furnizeze datele necesare pentru monitorizarea segregării școlare. </a:t>
            </a:r>
          </a:p>
          <a:p>
            <a:pPr algn="just"/>
            <a:r>
              <a:rPr lang="ro-RO" dirty="0">
                <a:latin typeface="Times New Roman" panose="02020603050405020304" pitchFamily="18" charset="0"/>
                <a:cs typeface="Times New Roman" panose="02020603050405020304" pitchFamily="18" charset="0"/>
              </a:rPr>
              <a:t>Aceste date vor fi încărcate de reprezentanții școlii în SIIIR, într-o secțiune special creată în acest sens – detalii privind modul de încărcare în SIIIR a datelor vor fi furnizate într-o prezentare separată dedicată.</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38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E85A33E-BD43-40C9-90EE-399A247A6E73}"/>
              </a:ext>
            </a:extLst>
          </p:cNvPr>
          <p:cNvSpPr>
            <a:spLocks noGrp="1"/>
          </p:cNvSpPr>
          <p:nvPr>
            <p:ph type="title"/>
          </p:nvPr>
        </p:nvSpPr>
        <p:spPr>
          <a:xfrm>
            <a:off x="949712" y="91675"/>
            <a:ext cx="10512862" cy="975741"/>
          </a:xfrm>
        </p:spPr>
        <p:txBody>
          <a:bodyPr/>
          <a:lstStyle/>
          <a:p>
            <a:r>
              <a:rPr lang="ro-RO" dirty="0">
                <a:latin typeface="Times New Roman" panose="02020603050405020304" pitchFamily="18" charset="0"/>
                <a:cs typeface="Times New Roman" panose="02020603050405020304" pitchFamily="18" charset="0"/>
              </a:rPr>
              <a:t>Ce se va obține din calcularea indicatorilor?</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828DFBFF-62B5-49AE-9002-D617C227FE9E}"/>
              </a:ext>
            </a:extLst>
          </p:cNvPr>
          <p:cNvSpPr>
            <a:spLocks noGrp="1"/>
          </p:cNvSpPr>
          <p:nvPr>
            <p:ph idx="1"/>
          </p:nvPr>
        </p:nvSpPr>
        <p:spPr>
          <a:xfrm>
            <a:off x="416451" y="1295400"/>
            <a:ext cx="11046123" cy="5109149"/>
          </a:xfrm>
        </p:spPr>
        <p:txBody>
          <a:bodyPr>
            <a:normAutofit/>
          </a:bodyPr>
          <a:lstStyle/>
          <a:p>
            <a:pPr marL="0" indent="0" algn="just">
              <a:buNone/>
            </a:pPr>
            <a:r>
              <a:rPr lang="ro-RO" sz="2400" dirty="0">
                <a:latin typeface="Times New Roman" panose="02020603050405020304" pitchFamily="18" charset="0"/>
                <a:cs typeface="Times New Roman" panose="02020603050405020304" pitchFamily="18" charset="0"/>
              </a:rPr>
              <a:t>Datele furnizate de către școală vor permite calcularea ponderii elevilor, care fac parte din fiecare grup definit de criteriile în funcție de care se evaluează segregarea școlară, poziționați în următoarele facilității educaționale:</a:t>
            </a:r>
          </a:p>
          <a:p>
            <a:pPr marL="0" indent="0" algn="just">
              <a:buNone/>
            </a:pP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ro-RO" sz="2400" dirty="0">
                <a:latin typeface="Times New Roman" panose="02020603050405020304" pitchFamily="18" charset="0"/>
                <a:cs typeface="Times New Roman" panose="02020603050405020304" pitchFamily="18" charset="0"/>
              </a:rPr>
              <a:t> Unitate școlară/structură școlară</a:t>
            </a:r>
            <a:endParaRPr lang="en-US" sz="2400" dirty="0">
              <a:effectLst/>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q"/>
            </a:pPr>
            <a:r>
              <a:rPr lang="ro-RO" sz="2400" dirty="0">
                <a:latin typeface="Times New Roman" panose="02020603050405020304" pitchFamily="18" charset="0"/>
                <a:cs typeface="Times New Roman" panose="02020603050405020304" pitchFamily="18" charset="0"/>
              </a:rPr>
              <a:t>Clădirile unității școlare/structurii școlare – dacă există mai multe clădiri separate în care se derulează cursurile școlare în cadrul respectivei unități școlare (ATENȚIE: analiza va urmări distinct distribuția elevilor în clădirile care aparțin fiecărei structuri școlare dacă în unitatea școlară sunt mai multe structuri)</a:t>
            </a:r>
          </a:p>
          <a:p>
            <a:pPr lvl="0" algn="just">
              <a:buFont typeface="Wingdings" panose="05000000000000000000" pitchFamily="2" charset="2"/>
              <a:buChar char="q"/>
            </a:pPr>
            <a:r>
              <a:rPr lang="ro-RO" sz="2400" dirty="0">
                <a:latin typeface="Times New Roman" panose="02020603050405020304" pitchFamily="18" charset="0"/>
                <a:cs typeface="Times New Roman" panose="02020603050405020304" pitchFamily="18" charset="0"/>
              </a:rPr>
              <a:t>Clasele din școală</a:t>
            </a:r>
            <a:endParaRPr lang="en-US" sz="2400" dirty="0">
              <a:effectLst/>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q"/>
            </a:pPr>
            <a:r>
              <a:rPr lang="ro-RO" sz="2400" dirty="0">
                <a:latin typeface="Times New Roman" panose="02020603050405020304" pitchFamily="18" charset="0"/>
                <a:cs typeface="Times New Roman" panose="02020603050405020304" pitchFamily="18" charset="0"/>
              </a:rPr>
              <a:t>Ultimele două bănci din fiecare clasă, acolo unde organizarea și aranjarea spațială a clasei păstrează forma șirurilor de bănci.</a:t>
            </a:r>
            <a:endParaRPr lang="en-US" sz="2400" dirty="0">
              <a:effectLst/>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36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9C698E5-7323-4724-A842-245F35A27308}"/>
              </a:ext>
            </a:extLst>
          </p:cNvPr>
          <p:cNvSpPr>
            <a:spLocks noGrp="1"/>
          </p:cNvSpPr>
          <p:nvPr>
            <p:ph type="title"/>
          </p:nvPr>
        </p:nvSpPr>
        <p:spPr/>
        <p:txBody>
          <a:bodyPr/>
          <a:lstStyle/>
          <a:p>
            <a:r>
              <a:rPr lang="ro-RO" dirty="0">
                <a:latin typeface="Times New Roman" panose="02020603050405020304" pitchFamily="18" charset="0"/>
                <a:cs typeface="Times New Roman" panose="02020603050405020304" pitchFamily="18" charset="0"/>
              </a:rPr>
              <a:t>Precizări importante</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12815B9C-DAFA-4B94-BC7A-A1BE9ABB3294}"/>
              </a:ext>
            </a:extLst>
          </p:cNvPr>
          <p:cNvSpPr>
            <a:spLocks noGrp="1"/>
          </p:cNvSpPr>
          <p:nvPr>
            <p:ph idx="1"/>
          </p:nvPr>
        </p:nvSpPr>
        <p:spPr/>
        <p:txBody>
          <a:bodyPr/>
          <a:lstStyle/>
          <a:p>
            <a:pPr algn="just"/>
            <a:r>
              <a:rPr lang="ro-RO" dirty="0">
                <a:latin typeface="Times New Roman" panose="02020603050405020304" pitchFamily="18" charset="0"/>
                <a:cs typeface="Times New Roman" panose="02020603050405020304" pitchFamily="18" charset="0"/>
              </a:rPr>
              <a:t>Datele furnizate de școală vor trebui să permită și calcularea ponderii elevilor din diferite grupuri pe ani / cicluri de educație, respectiv cei care au absolvit și care s-au înscris la examinări naționale (Evaluarea Națională sau Bacalaureat).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De asemenea este important a preciza și faptul că indicatorii se vor calcula pentru toate nivelurile educaționale (exceptând cel universitar), inclusiv pentru ante-preșcolari (creșe), preșcolari (grădinițe), elevi de nivel primar, gimnazial sau liceal.</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7197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64D2C27-D003-4804-BC29-5C749E156F04}"/>
              </a:ext>
            </a:extLst>
          </p:cNvPr>
          <p:cNvSpPr>
            <a:spLocks noGrp="1"/>
          </p:cNvSpPr>
          <p:nvPr>
            <p:ph type="title"/>
          </p:nvPr>
        </p:nvSpPr>
        <p:spPr/>
        <p:txBody>
          <a:bodyPr/>
          <a:lstStyle/>
          <a:p>
            <a:r>
              <a:rPr lang="ro-RO" dirty="0">
                <a:latin typeface="Times New Roman" panose="02020603050405020304" pitchFamily="18" charset="0"/>
                <a:cs typeface="Times New Roman" panose="02020603050405020304" pitchFamily="18" charset="0"/>
              </a:rPr>
              <a:t>Datele colectate, două categorii</a:t>
            </a: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F98F5ADA-51B0-4B79-82C0-51241A01BDFE}"/>
              </a:ext>
            </a:extLst>
          </p:cNvPr>
          <p:cNvSpPr>
            <a:spLocks noGrp="1"/>
          </p:cNvSpPr>
          <p:nvPr>
            <p:ph idx="1"/>
          </p:nvPr>
        </p:nvSpPr>
        <p:spPr/>
        <p:txBody>
          <a:bodyPr/>
          <a:lstStyle/>
          <a:p>
            <a:pPr marL="0" indent="0">
              <a:buNone/>
            </a:pPr>
            <a:endParaRPr lang="ro-RO" dirty="0">
              <a:latin typeface="Times New Roman" panose="02020603050405020304" pitchFamily="18" charset="0"/>
              <a:cs typeface="Times New Roman" panose="02020603050405020304" pitchFamily="18" charset="0"/>
            </a:endParaRPr>
          </a:p>
          <a:p>
            <a:pPr marL="514196" indent="-514196">
              <a:buAutoNum type="alphaUcPeriod"/>
            </a:pPr>
            <a:r>
              <a:rPr lang="ro-RO" dirty="0">
                <a:latin typeface="Times New Roman" panose="02020603050405020304" pitchFamily="18" charset="0"/>
                <a:cs typeface="Times New Roman" panose="02020603050405020304" pitchFamily="18" charset="0"/>
              </a:rPr>
              <a:t>nivelul individual – </a:t>
            </a:r>
            <a:r>
              <a:rPr lang="ro-RO" b="1" dirty="0">
                <a:latin typeface="Times New Roman" panose="02020603050405020304" pitchFamily="18" charset="0"/>
                <a:cs typeface="Times New Roman" panose="02020603050405020304" pitchFamily="18" charset="0"/>
              </a:rPr>
              <a:t>date referitoare la elev;</a:t>
            </a:r>
            <a:r>
              <a:rPr lang="ro-RO" dirty="0">
                <a:latin typeface="Times New Roman" panose="02020603050405020304" pitchFamily="18" charset="0"/>
                <a:cs typeface="Times New Roman" panose="02020603050405020304" pitchFamily="18" charset="0"/>
              </a:rPr>
              <a:t> </a:t>
            </a:r>
          </a:p>
          <a:p>
            <a:pPr marL="514196" indent="-514196">
              <a:buAutoNum type="alphaUcPeriod"/>
            </a:pPr>
            <a:r>
              <a:rPr lang="ro-RO" dirty="0">
                <a:latin typeface="Times New Roman" panose="02020603050405020304" pitchFamily="18" charset="0"/>
                <a:cs typeface="Times New Roman" panose="02020603050405020304" pitchFamily="18" charset="0"/>
              </a:rPr>
              <a:t>respectiv nivelul școlar – </a:t>
            </a:r>
            <a:r>
              <a:rPr lang="ro-RO" b="1" dirty="0">
                <a:latin typeface="Times New Roman" panose="02020603050405020304" pitchFamily="18" charset="0"/>
                <a:cs typeface="Times New Roman" panose="02020603050405020304" pitchFamily="18" charset="0"/>
              </a:rPr>
              <a:t>date referitoare la unitatea școlară/structura școlară.</a:t>
            </a:r>
          </a:p>
          <a:p>
            <a:pPr marL="514196" indent="-514196">
              <a:buAutoNum type="alphaUcPeriod"/>
            </a:pPr>
            <a:endParaRPr lang="ro-RO" b="1" dirty="0">
              <a:latin typeface="Times New Roman" panose="02020603050405020304" pitchFamily="18" charset="0"/>
              <a:cs typeface="Times New Roman" panose="02020603050405020304" pitchFamily="18" charset="0"/>
            </a:endParaRPr>
          </a:p>
          <a:p>
            <a:pPr marL="0" indent="0">
              <a:buNone/>
            </a:pPr>
            <a:r>
              <a:rPr lang="ro-RO" dirty="0">
                <a:latin typeface="Times New Roman" panose="02020603050405020304" pitchFamily="18" charset="0"/>
                <a:cs typeface="Times New Roman" panose="02020603050405020304" pitchFamily="18" charset="0"/>
              </a:rPr>
              <a:t>În SIIIR se va putea identifica clădirea din cadrul structurii școlare/unității școlare în care învață elevul</a:t>
            </a:r>
            <a:endParaRPr lang="en-US" dirty="0">
              <a:effectLst/>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037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2059</TotalTime>
  <Words>4294</Words>
  <Application>Microsoft Office PowerPoint</Application>
  <PresentationFormat>Particularizare</PresentationFormat>
  <Paragraphs>342</Paragraphs>
  <Slides>31</Slides>
  <Notes>0</Notes>
  <HiddenSlides>0</HiddenSlides>
  <MMClips>0</MMClips>
  <ScaleCrop>false</ScaleCrop>
  <HeadingPairs>
    <vt:vector size="6" baseType="variant">
      <vt:variant>
        <vt:lpstr>Fonturi utilizate</vt:lpstr>
      </vt:variant>
      <vt:variant>
        <vt:i4>7</vt:i4>
      </vt:variant>
      <vt:variant>
        <vt:lpstr>Temă</vt:lpstr>
      </vt:variant>
      <vt:variant>
        <vt:i4>1</vt:i4>
      </vt:variant>
      <vt:variant>
        <vt:lpstr>Titluri diapozitive</vt:lpstr>
      </vt:variant>
      <vt:variant>
        <vt:i4>31</vt:i4>
      </vt:variant>
    </vt:vector>
  </HeadingPairs>
  <TitlesOfParts>
    <vt:vector size="39" baseType="lpstr">
      <vt:lpstr>Arial</vt:lpstr>
      <vt:lpstr>Calibri</vt:lpstr>
      <vt:lpstr>Calibri Light</vt:lpstr>
      <vt:lpstr>Corbel</vt:lpstr>
      <vt:lpstr>Times New Roman</vt:lpstr>
      <vt:lpstr>Tnr</vt:lpstr>
      <vt:lpstr>Wingdings</vt:lpstr>
      <vt:lpstr>Office Theme</vt:lpstr>
      <vt:lpstr>Metodologia de monitorizare a segregării școlare</vt:lpstr>
      <vt:lpstr>Indicatorii urmăriți în cadrul monitorizării segregării școlare și datele colectate</vt:lpstr>
      <vt:lpstr>Tipuri de indicatori*</vt:lpstr>
      <vt:lpstr>Etapa monitorizării restrânse</vt:lpstr>
      <vt:lpstr>Gruparea indicatorilor privind elevii</vt:lpstr>
      <vt:lpstr>Cum se calculează indicatorii?</vt:lpstr>
      <vt:lpstr>Ce se va obține din calcularea indicatorilor?</vt:lpstr>
      <vt:lpstr>Precizări importante</vt:lpstr>
      <vt:lpstr>Datele colectate, două categorii</vt:lpstr>
      <vt:lpstr>Date transversale privind elevul</vt:lpstr>
      <vt:lpstr>Date privind criteriul etnic</vt:lpstr>
      <vt:lpstr>Date referitoare la unitatea școlară</vt:lpstr>
      <vt:lpstr>Date privind criteriul dizabilității </vt:lpstr>
      <vt:lpstr>Date privind criteriul statutului socio-economic al familiilor </vt:lpstr>
      <vt:lpstr>Date privind criteriul performanțelor școlare ale elevilor/mediului de rezidență al elevilor </vt:lpstr>
      <vt:lpstr>Date privind alții indicatori relevanți</vt:lpstr>
      <vt:lpstr>Aspecte importante pentru identificarea elevilor din anumite grupuri</vt:lpstr>
      <vt:lpstr>Modalitatea de evaluare a segregării școlare și de calcul a scorurilor privind segregarea școlară pentru unitățile de învățământ preuniversitar </vt:lpstr>
      <vt:lpstr>Valorile indicatorilor</vt:lpstr>
      <vt:lpstr>Calcularea scorurilor privind segregarea școlară pentru unitățile de învățământ preuniversitar</vt:lpstr>
      <vt:lpstr>Etapele calculării scorului aferent unei școli/unități școlare sunt</vt:lpstr>
      <vt:lpstr>FAZA I. Pentru fiecare unitate de învățământ preuniversitar se va calcula un scor aferent fiecăruia dintre tipurile de segregare școlară care pot exista în cadrul acesteia</vt:lpstr>
      <vt:lpstr>Tip de segregare, forme de segregare</vt:lpstr>
      <vt:lpstr>Scoruri calculate</vt:lpstr>
      <vt:lpstr>Formula de calcul a scorurilor segregării școlare</vt:lpstr>
      <vt:lpstr>FAZA II. Evaluarea nivelului de desegregare școlară manifestat în cadrul unei școli</vt:lpstr>
      <vt:lpstr>EXEMPLU IMAGINAR</vt:lpstr>
      <vt:lpstr>EXEMPLU IMAGINAR</vt:lpstr>
      <vt:lpstr>Prezentare PowerPoint</vt:lpstr>
      <vt:lpstr>Rezultatul procesului de evaluare a segregării școlare</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BLT</dc:creator>
  <cp:lastModifiedBy>Petronia Scripcariu</cp:lastModifiedBy>
  <cp:revision>80</cp:revision>
  <dcterms:created xsi:type="dcterms:W3CDTF">2019-09-28T12:04:35Z</dcterms:created>
  <dcterms:modified xsi:type="dcterms:W3CDTF">2023-06-19T11:16:30Z</dcterms:modified>
</cp:coreProperties>
</file>