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95" r:id="rId3"/>
    <p:sldId id="291" r:id="rId4"/>
    <p:sldId id="286" r:id="rId5"/>
    <p:sldId id="287" r:id="rId6"/>
    <p:sldId id="271" r:id="rId7"/>
    <p:sldId id="294" r:id="rId8"/>
    <p:sldId id="293" r:id="rId9"/>
    <p:sldId id="292" r:id="rId10"/>
    <p:sldId id="272" r:id="rId11"/>
    <p:sldId id="273" r:id="rId12"/>
    <p:sldId id="275" r:id="rId13"/>
    <p:sldId id="276" r:id="rId14"/>
    <p:sldId id="278" r:id="rId15"/>
    <p:sldId id="277" r:id="rId16"/>
    <p:sldId id="279" r:id="rId17"/>
    <p:sldId id="282" r:id="rId18"/>
    <p:sldId id="280" r:id="rId19"/>
    <p:sldId id="281" r:id="rId20"/>
    <p:sldId id="289" r:id="rId21"/>
    <p:sldId id="290" r:id="rId22"/>
    <p:sldId id="269" r:id="rId23"/>
    <p:sldId id="270" r:id="rId24"/>
    <p:sldId id="285" r:id="rId25"/>
    <p:sldId id="288" r:id="rId26"/>
    <p:sldId id="258" r:id="rId27"/>
    <p:sldId id="259" r:id="rId28"/>
    <p:sldId id="260" r:id="rId29"/>
    <p:sldId id="261" r:id="rId30"/>
    <p:sldId id="262" r:id="rId31"/>
    <p:sldId id="26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8EEB-D38D-4109-AD6B-FBC8071F0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68D7E5-6298-46D8-931D-B1D69329D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1A6BB4-10BF-4391-A59A-FD73033FFD63}"/>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6AA522C9-B179-4277-83AC-FB6D96E460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6C350-ACB8-4EF1-B2BB-69900E8D175F}"/>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139462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53BD-266B-4073-B6F7-0333D6AFE7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95E973-9FFB-4FCE-9F6E-4C940F1D76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60640C-9DEF-4792-B218-0A4E621600A0}"/>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A6C05A25-143C-4F87-BA5E-2121011787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53C958-A39A-424B-A966-778380FD494D}"/>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416789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153E4B-DE8B-46BE-98DD-AE6F05E8B2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C55993-E5A3-40C7-993E-87D9578D28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BAE7C4-19EA-4FEF-9DFD-AF56A174FA1E}"/>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024711C3-55D2-40A7-BDD8-8275F52CA0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912A82-C527-46CA-B738-94A6384E7BF3}"/>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195140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B0B7-E1F3-4E3C-8466-5A54E13C8C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CEA4F8-C4B3-4E19-97BD-2980BBFEE5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9187AD-32A1-4230-B9B2-55B722C55C60}"/>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7EB9B9CC-6459-4584-BE63-C3AB348E38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6268B1-864B-426D-8A1C-64253C29AE78}"/>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266555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6AC1-E3E8-40E1-88B0-1B0D407B9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7475B3-4943-45EE-BAC2-532521DCB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18EB99-DC47-4CC2-A781-A7D014FFFD8C}"/>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F0A3767D-6853-4FD5-8819-F1A4C683D0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BB37A6-A4FB-463E-A5C1-05E7B806A73D}"/>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391770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E904-D028-4679-B628-D05255B2D5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FE63D1-FBA8-45ED-A7D4-F79C7F7D69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54803C-71CD-4714-98AA-4EE2FC3DC6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68389E-8BA6-46BD-9358-29ECF1CF78E8}"/>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6" name="Footer Placeholder 5">
            <a:extLst>
              <a:ext uri="{FF2B5EF4-FFF2-40B4-BE49-F238E27FC236}">
                <a16:creationId xmlns:a16="http://schemas.microsoft.com/office/drawing/2014/main" id="{D46CCA67-FA5F-49B8-90D9-BA28074FAE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3D203F-5CEE-48E4-8722-501625B8CEFF}"/>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385141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F519-E486-49B5-A78C-714B27FEF7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F48CD9-6FCF-4268-A4CC-FE1558B3FA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F3E0FE-51BA-4AC4-A356-BBE5399129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32C798-21E0-406C-AD10-D0C4946698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04794F-6E73-46A1-AC6B-143D28444C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40899D-A293-4E9E-8FB2-76FC97CF4E58}"/>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8" name="Footer Placeholder 7">
            <a:extLst>
              <a:ext uri="{FF2B5EF4-FFF2-40B4-BE49-F238E27FC236}">
                <a16:creationId xmlns:a16="http://schemas.microsoft.com/office/drawing/2014/main" id="{C13A2E88-FFAC-401F-BF7A-CC8AFFA7FB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BCE38A-5B64-4078-AE2C-00D49942F64C}"/>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8874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040BE-C22C-4739-A024-BC01F592A7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E1179-7DC2-4257-BD0B-1C07175E076D}"/>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4" name="Footer Placeholder 3">
            <a:extLst>
              <a:ext uri="{FF2B5EF4-FFF2-40B4-BE49-F238E27FC236}">
                <a16:creationId xmlns:a16="http://schemas.microsoft.com/office/drawing/2014/main" id="{F9DA4D82-6192-4FFF-B0F1-5C892B6B66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1B1F65-BF5F-4880-B0D9-736BE3280B23}"/>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253232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540418-CCE0-4F43-88F4-9F814E10E8D3}"/>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3" name="Footer Placeholder 2">
            <a:extLst>
              <a:ext uri="{FF2B5EF4-FFF2-40B4-BE49-F238E27FC236}">
                <a16:creationId xmlns:a16="http://schemas.microsoft.com/office/drawing/2014/main" id="{3FE47D06-2E56-4924-B7C4-3C879111AA9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010977-EEDA-43EE-AB75-5609944FD518}"/>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96790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EC14-0621-4C5F-82A0-D25EEAA3B6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AFA1B0-5426-4DE7-BBDE-1BD9D43B9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7081E8-292E-49B5-84B1-CF533C179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0790B7-D5F1-4F42-B3BE-4828FD01EE90}"/>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6" name="Footer Placeholder 5">
            <a:extLst>
              <a:ext uri="{FF2B5EF4-FFF2-40B4-BE49-F238E27FC236}">
                <a16:creationId xmlns:a16="http://schemas.microsoft.com/office/drawing/2014/main" id="{FD1315B1-3A54-4B3E-99D6-EBDBDCED89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B46C59-2AB2-4D1B-B3EF-4B7A3E8D3188}"/>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53315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7AAA-D579-4D82-8B12-7B84FDF08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DA5FDF-947F-4184-A3F9-CBFA21F6D9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51A3F0-F9F4-4C68-ABC9-3AD941995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768BD3-C514-4D41-A8AA-F3141F0B0544}"/>
              </a:ext>
            </a:extLst>
          </p:cNvPr>
          <p:cNvSpPr>
            <a:spLocks noGrp="1"/>
          </p:cNvSpPr>
          <p:nvPr>
            <p:ph type="dt" sz="half" idx="10"/>
          </p:nvPr>
        </p:nvSpPr>
        <p:spPr/>
        <p:txBody>
          <a:bodyPr/>
          <a:lstStyle/>
          <a:p>
            <a:fld id="{E42A275E-5116-4D09-8AA1-639D147469BA}" type="datetimeFigureOut">
              <a:rPr lang="en-GB" smtClean="0"/>
              <a:t>25/12/2020</a:t>
            </a:fld>
            <a:endParaRPr lang="en-GB"/>
          </a:p>
        </p:txBody>
      </p:sp>
      <p:sp>
        <p:nvSpPr>
          <p:cNvPr id="6" name="Footer Placeholder 5">
            <a:extLst>
              <a:ext uri="{FF2B5EF4-FFF2-40B4-BE49-F238E27FC236}">
                <a16:creationId xmlns:a16="http://schemas.microsoft.com/office/drawing/2014/main" id="{E7A4949D-24CF-465A-AB8D-11095647FF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E4EAAD-1D57-457F-B29C-CCA482AEB800}"/>
              </a:ext>
            </a:extLst>
          </p:cNvPr>
          <p:cNvSpPr>
            <a:spLocks noGrp="1"/>
          </p:cNvSpPr>
          <p:nvPr>
            <p:ph type="sldNum" sz="quarter" idx="12"/>
          </p:nvPr>
        </p:nvSpPr>
        <p:spPr/>
        <p:txBody>
          <a:bodyPr/>
          <a:lstStyle/>
          <a:p>
            <a:fld id="{53A94A75-7928-450E-9A9A-1241BC79E119}" type="slidenum">
              <a:rPr lang="en-GB" smtClean="0"/>
              <a:t>‹#›</a:t>
            </a:fld>
            <a:endParaRPr lang="en-GB"/>
          </a:p>
        </p:txBody>
      </p:sp>
    </p:spTree>
    <p:extLst>
      <p:ext uri="{BB962C8B-B14F-4D97-AF65-F5344CB8AC3E}">
        <p14:creationId xmlns:p14="http://schemas.microsoft.com/office/powerpoint/2010/main" val="424970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1411A5-9CF0-474D-8E71-B5AE0D72A5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30AD09-B0DB-4583-A1DD-CEB7358F7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F485A1-805E-49D8-9E14-7F2C7127A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A275E-5116-4D09-8AA1-639D147469BA}" type="datetimeFigureOut">
              <a:rPr lang="en-GB" smtClean="0"/>
              <a:t>25/12/2020</a:t>
            </a:fld>
            <a:endParaRPr lang="en-GB"/>
          </a:p>
        </p:txBody>
      </p:sp>
      <p:sp>
        <p:nvSpPr>
          <p:cNvPr id="5" name="Footer Placeholder 4">
            <a:extLst>
              <a:ext uri="{FF2B5EF4-FFF2-40B4-BE49-F238E27FC236}">
                <a16:creationId xmlns:a16="http://schemas.microsoft.com/office/drawing/2014/main" id="{F13FCC77-7A5B-419A-9069-37C20A1F7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FB3AFC-52AF-4A9D-8C82-28A4D49F91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94A75-7928-450E-9A9A-1241BC79E119}" type="slidenum">
              <a:rPr lang="en-GB" smtClean="0"/>
              <a:t>‹#›</a:t>
            </a:fld>
            <a:endParaRPr lang="en-GB"/>
          </a:p>
        </p:txBody>
      </p:sp>
    </p:spTree>
    <p:extLst>
      <p:ext uri="{BB962C8B-B14F-4D97-AF65-F5344CB8AC3E}">
        <p14:creationId xmlns:p14="http://schemas.microsoft.com/office/powerpoint/2010/main" val="31270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r>
              <a:rPr lang="pt-BR" b="1" i="0" dirty="0">
                <a:solidFill>
                  <a:srgbClr val="FF0000"/>
                </a:solidFill>
                <a:effectLst/>
                <a:latin typeface="Arial Black" panose="020B0A04020102020204" pitchFamily="34" charset="0"/>
              </a:rPr>
              <a:t>Activitatea cercului pedagogic din data de 4 decembrie 2020</a:t>
            </a: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Scoala Gimnaziala Nr. 1 Durnesti</a:t>
            </a: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Profesor: Tugui Vlad</a:t>
            </a: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Disciplina: Geografie</a:t>
            </a:r>
            <a:br>
              <a:rPr lang="pt-BR" b="1" i="0" dirty="0">
                <a:solidFill>
                  <a:srgbClr val="FF0000"/>
                </a:solidFill>
                <a:effectLst/>
                <a:latin typeface="Helvetica Neue"/>
              </a:rPr>
            </a:b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2898176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4EDC6D14-B341-4BE8-AF4B-D3CE37FF03CD}"/>
              </a:ext>
            </a:extLst>
          </p:cNvPr>
          <p:cNvSpPr txBox="1"/>
          <p:nvPr/>
        </p:nvSpPr>
        <p:spPr>
          <a:xfrm>
            <a:off x="0" y="0"/>
            <a:ext cx="12192000" cy="6863417"/>
          </a:xfrm>
          <a:prstGeom prst="rect">
            <a:avLst/>
          </a:prstGeom>
          <a:noFill/>
        </p:spPr>
        <p:txBody>
          <a:bodyPr wrap="square">
            <a:spAutoFit/>
          </a:bodyPr>
          <a:lstStyle/>
          <a:p>
            <a:r>
              <a:rPr lang="en-GB" sz="4000" b="1" dirty="0">
                <a:solidFill>
                  <a:srgbClr val="FF0000"/>
                </a:solidFill>
                <a:latin typeface="Arial Black" panose="020B0A04020102020204" pitchFamily="34" charset="0"/>
              </a:rPr>
              <a:t>In </a:t>
            </a:r>
            <a:r>
              <a:rPr lang="en-GB" sz="4000" b="1" dirty="0" err="1">
                <a:solidFill>
                  <a:srgbClr val="FF0000"/>
                </a:solidFill>
                <a:latin typeface="Arial Black" panose="020B0A04020102020204" pitchFamily="34" charset="0"/>
              </a:rPr>
              <a:t>cazul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profesorilor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aflati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deja</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apogeul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carierei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sau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catre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finalul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acesteia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competentele</a:t>
            </a:r>
            <a:r>
              <a:rPr lang="en-GB" sz="4000" b="1" dirty="0">
                <a:solidFill>
                  <a:srgbClr val="FF0000"/>
                </a:solidFill>
                <a:latin typeface="Arial Black" panose="020B0A04020102020204" pitchFamily="34" charset="0"/>
              </a:rPr>
              <a:t> au </a:t>
            </a:r>
            <a:r>
              <a:rPr lang="en-GB" sz="4000" b="1" dirty="0" err="1">
                <a:solidFill>
                  <a:srgbClr val="FF0000"/>
                </a:solidFill>
                <a:latin typeface="Arial Black" panose="020B0A04020102020204" pitchFamily="34" charset="0"/>
              </a:rPr>
              <a:t>putut</a:t>
            </a:r>
            <a:r>
              <a:rPr lang="en-GB" sz="4000" b="1" dirty="0">
                <a:solidFill>
                  <a:srgbClr val="FF0000"/>
                </a:solidFill>
                <a:latin typeface="Arial Black" panose="020B0A04020102020204" pitchFamily="34" charset="0"/>
              </a:rPr>
              <a:t> fi </a:t>
            </a:r>
            <a:r>
              <a:rPr lang="en-GB" sz="4000" b="1" dirty="0" err="1">
                <a:solidFill>
                  <a:srgbClr val="FF0000"/>
                </a:solidFill>
                <a:latin typeface="Arial Black" panose="020B0A04020102020204" pitchFamily="34" charset="0"/>
              </a:rPr>
              <a:t>dobandite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programele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continua la care au </a:t>
            </a:r>
            <a:r>
              <a:rPr lang="en-GB" sz="4000" b="1" dirty="0" err="1">
                <a:solidFill>
                  <a:srgbClr val="FF0000"/>
                </a:solidFill>
                <a:latin typeface="Arial Black" panose="020B0A04020102020204" pitchFamily="34" charset="0"/>
              </a:rPr>
              <a:t>luat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parte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Prezența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echipamentelor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aplicațiilor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oferă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astăzi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posibilitatea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exersării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competențelor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o mare </a:t>
            </a:r>
            <a:r>
              <a:rPr lang="en-GB" sz="4000" b="1" dirty="0" err="1">
                <a:solidFill>
                  <a:srgbClr val="FF0000"/>
                </a:solidFill>
                <a:latin typeface="Arial Black" panose="020B0A04020102020204" pitchFamily="34" charset="0"/>
              </a:rPr>
              <a:t>parte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cadrelor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Mediul</a:t>
            </a:r>
            <a:r>
              <a:rPr lang="en-GB" sz="4000" b="1" dirty="0">
                <a:solidFill>
                  <a:srgbClr val="FF0000"/>
                </a:solidFill>
                <a:latin typeface="Arial Black" panose="020B0A04020102020204" pitchFamily="34" charset="0"/>
              </a:rPr>
              <a:t> urban </a:t>
            </a:r>
            <a:r>
              <a:rPr lang="en-GB" sz="4000" b="1" dirty="0" err="1">
                <a:solidFill>
                  <a:srgbClr val="FF0000"/>
                </a:solidFill>
                <a:latin typeface="Arial Black" panose="020B0A04020102020204" pitchFamily="34" charset="0"/>
              </a:rPr>
              <a:t>beneficiază</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cadrele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cu </a:t>
            </a:r>
            <a:r>
              <a:rPr lang="en-GB" sz="4000" b="1" dirty="0" err="1">
                <a:solidFill>
                  <a:srgbClr val="FF0000"/>
                </a:solidFill>
                <a:latin typeface="Arial Black" panose="020B0A04020102020204" pitchFamily="34" charset="0"/>
              </a:rPr>
              <a:t>competențe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într</a:t>
            </a:r>
            <a:r>
              <a:rPr lang="en-GB" sz="4000" b="1" dirty="0">
                <a:solidFill>
                  <a:srgbClr val="FF0000"/>
                </a:solidFill>
                <a:latin typeface="Arial Black" panose="020B0A04020102020204" pitchFamily="34" charset="0"/>
              </a:rPr>
              <a:t>-o </a:t>
            </a:r>
            <a:r>
              <a:rPr lang="en-GB" sz="4000" b="1" dirty="0" err="1">
                <a:solidFill>
                  <a:srgbClr val="FF0000"/>
                </a:solidFill>
                <a:latin typeface="Arial Black" panose="020B0A04020102020204" pitchFamily="34" charset="0"/>
              </a:rPr>
              <a:t>măsură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ceva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mai</a:t>
            </a:r>
            <a:r>
              <a:rPr lang="en-GB" sz="4000" b="1" dirty="0">
                <a:solidFill>
                  <a:srgbClr val="FF0000"/>
                </a:solidFill>
                <a:latin typeface="Arial Black" panose="020B0A04020102020204" pitchFamily="34" charset="0"/>
              </a:rPr>
              <a:t> mare fata de </a:t>
            </a:r>
            <a:r>
              <a:rPr lang="en-GB" sz="4000" b="1" dirty="0" err="1">
                <a:solidFill>
                  <a:srgbClr val="FF0000"/>
                </a:solidFill>
                <a:latin typeface="Arial Black" panose="020B0A04020102020204" pitchFamily="34" charset="0"/>
              </a:rPr>
              <a:t>mediul</a:t>
            </a:r>
            <a:r>
              <a:rPr lang="en-GB" sz="4000" b="1" dirty="0">
                <a:solidFill>
                  <a:srgbClr val="FF0000"/>
                </a:solidFill>
                <a:latin typeface="Arial Black" panose="020B0A04020102020204" pitchFamily="34" charset="0"/>
              </a:rPr>
              <a:t> rural.</a:t>
            </a:r>
          </a:p>
        </p:txBody>
      </p:sp>
    </p:spTree>
    <p:extLst>
      <p:ext uri="{BB962C8B-B14F-4D97-AF65-F5344CB8AC3E}">
        <p14:creationId xmlns:p14="http://schemas.microsoft.com/office/powerpoint/2010/main" val="3854615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407B1D40-ED76-4CD6-AD12-0A073D81552F}"/>
              </a:ext>
            </a:extLst>
          </p:cNvPr>
          <p:cNvSpPr txBox="1"/>
          <p:nvPr/>
        </p:nvSpPr>
        <p:spPr>
          <a:xfrm>
            <a:off x="0" y="0"/>
            <a:ext cx="12192000" cy="6863417"/>
          </a:xfrm>
          <a:prstGeom prst="rect">
            <a:avLst/>
          </a:prstGeom>
          <a:noFill/>
        </p:spPr>
        <p:txBody>
          <a:bodyPr wrap="square">
            <a:spAutoFit/>
          </a:bodyPr>
          <a:lstStyle/>
          <a:p>
            <a:r>
              <a:rPr lang="en-GB" sz="4000" b="1" dirty="0" err="1">
                <a:solidFill>
                  <a:srgbClr val="FF0000"/>
                </a:solidFill>
                <a:latin typeface="Arial Black" panose="020B0A04020102020204" pitchFamily="34" charset="0"/>
              </a:rPr>
              <a:t>Interesante</a:t>
            </a:r>
            <a:r>
              <a:rPr lang="en-GB" sz="4000" b="1" dirty="0">
                <a:solidFill>
                  <a:srgbClr val="FF0000"/>
                </a:solidFill>
                <a:latin typeface="Arial Black" panose="020B0A04020102020204" pitchFamily="34" charset="0"/>
              </a:rPr>
              <a:t> sunt </a:t>
            </a:r>
            <a:r>
              <a:rPr lang="en-GB" sz="4000" b="1" dirty="0" err="1">
                <a:solidFill>
                  <a:srgbClr val="FF0000"/>
                </a:solidFill>
                <a:latin typeface="Arial Black" panose="020B0A04020102020204" pitchFamily="34" charset="0"/>
              </a:rPr>
              <a:t>însă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răspunsurile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cadrelor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chestionate</a:t>
            </a:r>
            <a:r>
              <a:rPr lang="en-GB" sz="4000" b="1" dirty="0">
                <a:solidFill>
                  <a:srgbClr val="FF0000"/>
                </a:solidFill>
                <a:latin typeface="Arial Black" panose="020B0A04020102020204" pitchFamily="34" charset="0"/>
              </a:rPr>
              <a:t> cu </a:t>
            </a:r>
            <a:r>
              <a:rPr lang="en-GB" sz="4000" b="1" dirty="0" err="1">
                <a:solidFill>
                  <a:srgbClr val="FF0000"/>
                </a:solidFill>
                <a:latin typeface="Arial Black" panose="020B0A04020102020204" pitchFamily="34" charset="0"/>
              </a:rPr>
              <a:t>privire</a:t>
            </a:r>
            <a:endParaRPr lang="en-GB" sz="4000" b="1" dirty="0">
              <a:solidFill>
                <a:srgbClr val="FF0000"/>
              </a:solidFill>
              <a:latin typeface="Arial Black" panose="020B0A04020102020204" pitchFamily="34" charset="0"/>
            </a:endParaRPr>
          </a:p>
          <a:p>
            <a:r>
              <a:rPr lang="en-GB" sz="4000" b="1" dirty="0">
                <a:solidFill>
                  <a:srgbClr val="FF0000"/>
                </a:solidFill>
                <a:latin typeface="Arial Black" panose="020B0A04020102020204" pitchFamily="34" charset="0"/>
              </a:rPr>
              <a:t>la </a:t>
            </a:r>
            <a:r>
              <a:rPr lang="en-GB" sz="4000" b="1" dirty="0" err="1">
                <a:solidFill>
                  <a:srgbClr val="FF0000"/>
                </a:solidFill>
                <a:latin typeface="Arial Black" panose="020B0A04020102020204" pitchFamily="34" charset="0"/>
              </a:rPr>
              <a:t>frecvența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realizării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cu </a:t>
            </a:r>
            <a:r>
              <a:rPr lang="en-GB" sz="4000" b="1" dirty="0" err="1">
                <a:solidFill>
                  <a:srgbClr val="FF0000"/>
                </a:solidFill>
                <a:latin typeface="Arial Black" panose="020B0A04020102020204" pitchFamily="34" charset="0"/>
              </a:rPr>
              <a:t>suport</a:t>
            </a:r>
            <a:r>
              <a:rPr lang="en-GB" sz="4000" b="1" dirty="0">
                <a:solidFill>
                  <a:srgbClr val="FF0000"/>
                </a:solidFill>
                <a:latin typeface="Arial Black" panose="020B0A04020102020204" pitchFamily="34" charset="0"/>
              </a:rPr>
              <a:t> TIC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perioada</a:t>
            </a:r>
            <a:r>
              <a:rPr lang="en-GB" sz="4000" b="1" dirty="0">
                <a:solidFill>
                  <a:srgbClr val="FF0000"/>
                </a:solidFill>
                <a:latin typeface="Arial Black" panose="020B0A04020102020204" pitchFamily="34" charset="0"/>
              </a:rPr>
              <a:t> sept. 2019 - </a:t>
            </a:r>
            <a:r>
              <a:rPr lang="en-GB" sz="4000" b="1" dirty="0" err="1">
                <a:solidFill>
                  <a:srgbClr val="FF0000"/>
                </a:solidFill>
                <a:latin typeface="Arial Black" panose="020B0A04020102020204" pitchFamily="34" charset="0"/>
              </a:rPr>
              <a:t>febr</a:t>
            </a:r>
            <a:r>
              <a:rPr lang="en-GB" sz="4000" b="1" dirty="0">
                <a:solidFill>
                  <a:srgbClr val="FF0000"/>
                </a:solidFill>
                <a:latin typeface="Arial Black" panose="020B0A04020102020204" pitchFamily="34" charset="0"/>
              </a:rPr>
              <a:t>. 2020, </a:t>
            </a:r>
            <a:r>
              <a:rPr lang="en-GB" sz="4000" b="1" dirty="0" err="1">
                <a:solidFill>
                  <a:srgbClr val="FF0000"/>
                </a:solidFill>
                <a:latin typeface="Arial Black" panose="020B0A04020102020204" pitchFamily="34" charset="0"/>
              </a:rPr>
              <a:t>înainte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suspendarea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cursurilor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față-în-față</a:t>
            </a:r>
            <a:r>
              <a:rPr lang="en-GB" sz="4000" b="1" dirty="0">
                <a:solidFill>
                  <a:srgbClr val="FF0000"/>
                </a:solidFill>
                <a:latin typeface="Arial Black" panose="020B0A04020102020204" pitchFamily="34" charset="0"/>
              </a:rPr>
              <a:t>, in </a:t>
            </a:r>
            <a:r>
              <a:rPr lang="en-GB" sz="4000" b="1" dirty="0" err="1">
                <a:solidFill>
                  <a:srgbClr val="FF0000"/>
                </a:solidFill>
                <a:latin typeface="Arial Black" panose="020B0A04020102020204" pitchFamily="34" charset="0"/>
              </a:rPr>
              <a:t>cadrul</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unui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studiu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realizat</a:t>
            </a:r>
            <a:r>
              <a:rPr lang="en-GB" sz="4000" b="1" dirty="0">
                <a:solidFill>
                  <a:srgbClr val="FF0000"/>
                </a:solidFill>
                <a:latin typeface="Arial Black" panose="020B0A04020102020204" pitchFamily="34" charset="0"/>
              </a:rPr>
              <a:t> </a:t>
            </a:r>
          </a:p>
          <a:p>
            <a:r>
              <a:rPr lang="en-GB" sz="4000" b="1" dirty="0">
                <a:solidFill>
                  <a:srgbClr val="FF0000"/>
                </a:solidFill>
                <a:latin typeface="Arial Black" panose="020B0A04020102020204" pitchFamily="34" charset="0"/>
              </a:rPr>
              <a:t>de </a:t>
            </a:r>
            <a:r>
              <a:rPr lang="en-GB" sz="4000" b="1" dirty="0" err="1">
                <a:solidFill>
                  <a:srgbClr val="FF0000"/>
                </a:solidFill>
                <a:latin typeface="Arial Black" panose="020B0A04020102020204" pitchFamily="34" charset="0"/>
              </a:rPr>
              <a:t>catre</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departamentul</a:t>
            </a:r>
            <a:r>
              <a:rPr lang="en-GB" sz="4000" b="1" dirty="0">
                <a:solidFill>
                  <a:srgbClr val="FF0000"/>
                </a:solidFill>
                <a:latin typeface="Arial Black" panose="020B0A04020102020204" pitchFamily="34" charset="0"/>
              </a:rPr>
              <a:t> </a:t>
            </a:r>
          </a:p>
          <a:p>
            <a:r>
              <a:rPr lang="en-GB" sz="4000" b="1" dirty="0">
                <a:solidFill>
                  <a:srgbClr val="FF0000"/>
                </a:solidFill>
                <a:latin typeface="Arial Black" panose="020B0A04020102020204" pitchFamily="34" charset="0"/>
              </a:rPr>
              <a:t>PPD al </a:t>
            </a:r>
            <a:r>
              <a:rPr lang="en-GB" sz="4000" b="1" dirty="0" err="1">
                <a:solidFill>
                  <a:srgbClr val="FF0000"/>
                </a:solidFill>
                <a:latin typeface="Arial Black" panose="020B0A04020102020204" pitchFamily="34" charset="0"/>
              </a:rPr>
              <a:t>Universitatii</a:t>
            </a:r>
            <a:r>
              <a:rPr lang="en-GB" sz="4000" b="1" dirty="0">
                <a:solidFill>
                  <a:srgbClr val="FF0000"/>
                </a:solidFill>
                <a:latin typeface="Arial Black" panose="020B0A04020102020204" pitchFamily="34" charset="0"/>
              </a:rPr>
              <a:t> </a:t>
            </a:r>
          </a:p>
          <a:p>
            <a:r>
              <a:rPr lang="en-GB" sz="4000" b="1" dirty="0">
                <a:solidFill>
                  <a:srgbClr val="FF0000"/>
                </a:solidFill>
                <a:latin typeface="Arial Black" panose="020B0A04020102020204" pitchFamily="34" charset="0"/>
              </a:rPr>
              <a:t>Al. I. </a:t>
            </a:r>
            <a:r>
              <a:rPr lang="en-GB" sz="4000" b="1" dirty="0" err="1">
                <a:solidFill>
                  <a:srgbClr val="FF0000"/>
                </a:solidFill>
                <a:latin typeface="Arial Black" panose="020B0A04020102020204" pitchFamily="34" charset="0"/>
              </a:rPr>
              <a:t>Cuza</a:t>
            </a:r>
            <a:r>
              <a:rPr lang="en-GB" sz="4000" b="1" dirty="0">
                <a:solidFill>
                  <a:srgbClr val="FF0000"/>
                </a:solidFill>
                <a:latin typeface="Arial Black" panose="020B0A04020102020204" pitchFamily="34" charset="0"/>
              </a:rPr>
              <a:t> Iasi.</a:t>
            </a:r>
          </a:p>
        </p:txBody>
      </p:sp>
      <p:pic>
        <p:nvPicPr>
          <p:cNvPr id="6" name="Picture 5">
            <a:extLst>
              <a:ext uri="{FF2B5EF4-FFF2-40B4-BE49-F238E27FC236}">
                <a16:creationId xmlns:a16="http://schemas.microsoft.com/office/drawing/2014/main" id="{5FF04DA8-5373-4938-AC2F-B04DA847D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886" y="3072348"/>
            <a:ext cx="6212114" cy="3785652"/>
          </a:xfrm>
          <a:prstGeom prst="rect">
            <a:avLst/>
          </a:prstGeom>
        </p:spPr>
      </p:pic>
    </p:spTree>
    <p:extLst>
      <p:ext uri="{BB962C8B-B14F-4D97-AF65-F5344CB8AC3E}">
        <p14:creationId xmlns:p14="http://schemas.microsoft.com/office/powerpoint/2010/main" val="2894577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6" name="TextBox 5">
            <a:extLst>
              <a:ext uri="{FF2B5EF4-FFF2-40B4-BE49-F238E27FC236}">
                <a16:creationId xmlns:a16="http://schemas.microsoft.com/office/drawing/2014/main" id="{09774667-2BD7-4F67-9684-B8A761E04FDE}"/>
              </a:ext>
            </a:extLst>
          </p:cNvPr>
          <p:cNvSpPr txBox="1"/>
          <p:nvPr/>
        </p:nvSpPr>
        <p:spPr>
          <a:xfrm>
            <a:off x="0" y="0"/>
            <a:ext cx="12192000" cy="6863417"/>
          </a:xfrm>
          <a:prstGeom prst="rect">
            <a:avLst/>
          </a:prstGeom>
          <a:noFill/>
        </p:spPr>
        <p:txBody>
          <a:bodyPr wrap="square">
            <a:spAutoFit/>
          </a:bodyPr>
          <a:lstStyle/>
          <a:p>
            <a:r>
              <a:rPr lang="en-GB" sz="4000" dirty="0" err="1">
                <a:solidFill>
                  <a:srgbClr val="FF0000"/>
                </a:solidFill>
                <a:latin typeface="Arial Black" panose="020B0A04020102020204" pitchFamily="34" charset="0"/>
              </a:rPr>
              <a:t>Utilizarea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noilor</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tehnologii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în</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activitățile</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învățare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i</a:t>
            </a:r>
            <a:r>
              <a:rPr lang="en-GB" sz="4000" dirty="0">
                <a:solidFill>
                  <a:srgbClr val="FF0000"/>
                </a:solidFill>
                <a:latin typeface="Arial Black" panose="020B0A04020102020204" pitchFamily="34" charset="0"/>
              </a:rPr>
              <a:t>-a </a:t>
            </a:r>
            <a:r>
              <a:rPr lang="en-GB" sz="4000" dirty="0" err="1">
                <a:solidFill>
                  <a:srgbClr val="FF0000"/>
                </a:solidFill>
                <a:latin typeface="Arial Black" panose="020B0A04020102020204" pitchFamily="34" charset="0"/>
              </a:rPr>
              <a:t>determinat</a:t>
            </a:r>
            <a:r>
              <a:rPr lang="en-GB" sz="4000" dirty="0">
                <a:solidFill>
                  <a:srgbClr val="FF0000"/>
                </a:solidFill>
                <a:latin typeface="Arial Black" panose="020B0A04020102020204" pitchFamily="34" charset="0"/>
              </a:rPr>
              <a:t> pe </a:t>
            </a:r>
            <a:r>
              <a:rPr lang="en-GB" sz="4000" dirty="0" err="1">
                <a:solidFill>
                  <a:srgbClr val="FF0000"/>
                </a:solidFill>
                <a:latin typeface="Arial Black" panose="020B0A04020102020204" pitchFamily="34" charset="0"/>
              </a:rPr>
              <a:t>profesori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să</a:t>
            </a:r>
            <a:endParaRPr lang="en-GB" sz="4000" dirty="0">
              <a:solidFill>
                <a:srgbClr val="FF0000"/>
              </a:solidFill>
              <a:latin typeface="Arial Black" panose="020B0A04020102020204" pitchFamily="34" charset="0"/>
            </a:endParaRPr>
          </a:p>
          <a:p>
            <a:r>
              <a:rPr lang="en-GB" sz="4000" dirty="0" err="1">
                <a:solidFill>
                  <a:srgbClr val="FF0000"/>
                </a:solidFill>
                <a:latin typeface="Arial Black" panose="020B0A04020102020204" pitchFamily="34" charset="0"/>
              </a:rPr>
              <a:t>regândească</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procesul</a:t>
            </a:r>
            <a:r>
              <a:rPr lang="en-GB" sz="4000" dirty="0">
                <a:solidFill>
                  <a:srgbClr val="FF0000"/>
                </a:solidFill>
                <a:latin typeface="Arial Black" panose="020B0A04020102020204" pitchFamily="34" charset="0"/>
              </a:rPr>
              <a:t> didactic </a:t>
            </a:r>
            <a:r>
              <a:rPr lang="en-GB" sz="4000" dirty="0" err="1">
                <a:solidFill>
                  <a:srgbClr val="FF0000"/>
                </a:solidFill>
                <a:latin typeface="Arial Black" panose="020B0A04020102020204" pitchFamily="34" charset="0"/>
              </a:rPr>
              <a:t>în</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maniera</a:t>
            </a:r>
            <a:r>
              <a:rPr lang="en-GB" sz="4000" dirty="0">
                <a:solidFill>
                  <a:srgbClr val="FF0000"/>
                </a:solidFill>
                <a:latin typeface="Arial Black" panose="020B0A04020102020204" pitchFamily="34" charset="0"/>
              </a:rPr>
              <a:t> de a-l face </a:t>
            </a:r>
            <a:r>
              <a:rPr lang="en-GB" sz="4000" dirty="0" err="1">
                <a:solidFill>
                  <a:srgbClr val="FF0000"/>
                </a:solidFill>
                <a:latin typeface="Arial Black" panose="020B0A04020102020204" pitchFamily="34" charset="0"/>
              </a:rPr>
              <a:t>compatibil</a:t>
            </a:r>
            <a:r>
              <a:rPr lang="en-GB" sz="4000" dirty="0">
                <a:solidFill>
                  <a:srgbClr val="FF0000"/>
                </a:solidFill>
                <a:latin typeface="Arial Black" panose="020B0A04020102020204" pitchFamily="34" charset="0"/>
              </a:rPr>
              <a:t> cu </a:t>
            </a:r>
            <a:r>
              <a:rPr lang="en-GB" sz="4000" dirty="0" err="1">
                <a:solidFill>
                  <a:srgbClr val="FF0000"/>
                </a:solidFill>
                <a:latin typeface="Arial Black" panose="020B0A04020102020204" pitchFamily="34" charset="0"/>
              </a:rPr>
              <a:t>noua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modalitate</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comunicare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facilitată</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platformele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digitale</a:t>
            </a:r>
            <a:r>
              <a:rPr lang="en-GB" sz="4000" dirty="0">
                <a:solidFill>
                  <a:srgbClr val="FF0000"/>
                </a:solidFill>
                <a:latin typeface="Arial Black" panose="020B0A04020102020204" pitchFamily="34" charset="0"/>
              </a:rPr>
              <a:t>. Din </a:t>
            </a:r>
            <a:r>
              <a:rPr lang="en-GB" sz="4000" dirty="0" err="1">
                <a:solidFill>
                  <a:srgbClr val="FF0000"/>
                </a:solidFill>
                <a:latin typeface="Arial Black" panose="020B0A04020102020204" pitchFamily="34" charset="0"/>
              </a:rPr>
              <a:t>pacate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insa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oferta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slabă</a:t>
            </a:r>
            <a:r>
              <a:rPr lang="en-GB" sz="4000" dirty="0">
                <a:solidFill>
                  <a:srgbClr val="FF0000"/>
                </a:solidFill>
                <a:latin typeface="Arial Black" panose="020B0A04020102020204" pitchFamily="34" charset="0"/>
              </a:rPr>
              <a:t> de </a:t>
            </a:r>
          </a:p>
          <a:p>
            <a:r>
              <a:rPr lang="en-GB" sz="4000" dirty="0" err="1">
                <a:solidFill>
                  <a:srgbClr val="FF0000"/>
                </a:solidFill>
                <a:latin typeface="Arial Black" panose="020B0A04020102020204" pitchFamily="34" charset="0"/>
              </a:rPr>
              <a:t>cursuri</a:t>
            </a:r>
            <a:r>
              <a:rPr lang="en-GB" sz="4000" dirty="0">
                <a:solidFill>
                  <a:srgbClr val="FF0000"/>
                </a:solidFill>
                <a:latin typeface="Arial Black" panose="020B0A04020102020204" pitchFamily="34" charset="0"/>
              </a:rPr>
              <a:t> dedicate </a:t>
            </a:r>
            <a:r>
              <a:rPr lang="en-GB" sz="4000" dirty="0" err="1">
                <a:solidFill>
                  <a:srgbClr val="FF0000"/>
                </a:solidFill>
                <a:latin typeface="Arial Black" panose="020B0A04020102020204" pitchFamily="34" charset="0"/>
              </a:rPr>
              <a:t>formării</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competențe</a:t>
            </a:r>
            <a:r>
              <a:rPr lang="en-GB" sz="4000" dirty="0">
                <a:solidFill>
                  <a:srgbClr val="FF0000"/>
                </a:solidFill>
                <a:latin typeface="Arial Black" panose="020B0A04020102020204" pitchFamily="34" charset="0"/>
              </a:rPr>
              <a:t> a </a:t>
            </a:r>
            <a:r>
              <a:rPr lang="en-GB" sz="4000" dirty="0" err="1">
                <a:solidFill>
                  <a:srgbClr val="FF0000"/>
                </a:solidFill>
                <a:latin typeface="Arial Black" panose="020B0A04020102020204" pitchFamily="34" charset="0"/>
              </a:rPr>
              <a:t>dus</a:t>
            </a:r>
            <a:r>
              <a:rPr lang="en-GB" sz="4000" dirty="0">
                <a:solidFill>
                  <a:srgbClr val="FF0000"/>
                </a:solidFill>
                <a:latin typeface="Arial Black" panose="020B0A04020102020204" pitchFamily="34" charset="0"/>
              </a:rPr>
              <a:t> la </a:t>
            </a:r>
            <a:r>
              <a:rPr lang="en-GB" sz="4000" dirty="0" err="1">
                <a:solidFill>
                  <a:srgbClr val="FF0000"/>
                </a:solidFill>
                <a:latin typeface="Arial Black" panose="020B0A04020102020204" pitchFamily="34" charset="0"/>
              </a:rPr>
              <a:t>căutarea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unor</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soluții</a:t>
            </a:r>
            <a:r>
              <a:rPr lang="en-GB" sz="4000" dirty="0">
                <a:solidFill>
                  <a:srgbClr val="FF0000"/>
                </a:solidFill>
                <a:latin typeface="Arial Black" panose="020B0A04020102020204" pitchFamily="34" charset="0"/>
              </a:rPr>
              <a:t> alternative. </a:t>
            </a:r>
            <a:r>
              <a:rPr lang="en-GB" sz="4000" dirty="0" err="1">
                <a:solidFill>
                  <a:srgbClr val="FF0000"/>
                </a:solidFill>
                <a:latin typeface="Arial Black" panose="020B0A04020102020204" pitchFamily="34" charset="0"/>
              </a:rPr>
              <a:t>Există</a:t>
            </a:r>
            <a:r>
              <a:rPr lang="en-GB" sz="4000" dirty="0">
                <a:solidFill>
                  <a:srgbClr val="FF0000"/>
                </a:solidFill>
                <a:latin typeface="Arial Black" panose="020B0A04020102020204" pitchFamily="34" charset="0"/>
              </a:rPr>
              <a:t> un </a:t>
            </a:r>
            <a:r>
              <a:rPr lang="en-GB" sz="4000" dirty="0" err="1">
                <a:solidFill>
                  <a:srgbClr val="FF0000"/>
                </a:solidFill>
                <a:latin typeface="Arial Black" panose="020B0A04020102020204" pitchFamily="34" charset="0"/>
              </a:rPr>
              <a:t>decalaj</a:t>
            </a:r>
            <a:r>
              <a:rPr lang="en-GB" sz="4000" dirty="0">
                <a:solidFill>
                  <a:srgbClr val="FF0000"/>
                </a:solidFill>
                <a:latin typeface="Arial Black" panose="020B0A04020102020204" pitchFamily="34" charset="0"/>
              </a:rPr>
              <a:t> mare, </a:t>
            </a:r>
            <a:r>
              <a:rPr lang="en-GB" sz="4000" dirty="0" err="1">
                <a:solidFill>
                  <a:srgbClr val="FF0000"/>
                </a:solidFill>
                <a:latin typeface="Arial Black" panose="020B0A04020102020204" pitchFamily="34" charset="0"/>
              </a:rPr>
              <a:t>între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oferirea</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servicii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educaționale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eficiente</a:t>
            </a:r>
            <a:r>
              <a:rPr lang="en-GB" sz="4000" dirty="0">
                <a:solidFill>
                  <a:srgbClr val="FF0000"/>
                </a:solidFill>
                <a:latin typeface="Arial Black" panose="020B0A04020102020204" pitchFamily="34" charset="0"/>
              </a:rPr>
              <a:t> la </a:t>
            </a:r>
            <a:r>
              <a:rPr lang="en-GB" sz="4000" dirty="0" err="1">
                <a:solidFill>
                  <a:srgbClr val="FF0000"/>
                </a:solidFill>
                <a:latin typeface="Arial Black" panose="020B0A04020102020204" pitchFamily="34" charset="0"/>
              </a:rPr>
              <a:t>distanță</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și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sprijinul</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venit</a:t>
            </a:r>
            <a:r>
              <a:rPr lang="en-GB" sz="4000" dirty="0">
                <a:solidFill>
                  <a:srgbClr val="FF0000"/>
                </a:solidFill>
                <a:latin typeface="Arial Black" panose="020B0A04020102020204" pitchFamily="34" charset="0"/>
              </a:rPr>
              <a:t> de la </a:t>
            </a:r>
            <a:r>
              <a:rPr lang="en-GB" sz="4000" dirty="0" err="1">
                <a:solidFill>
                  <a:srgbClr val="FF0000"/>
                </a:solidFill>
                <a:latin typeface="Arial Black" panose="020B0A04020102020204" pitchFamily="34" charset="0"/>
              </a:rPr>
              <a:t>instituțiile</a:t>
            </a:r>
            <a:r>
              <a:rPr lang="en-GB" sz="4000" dirty="0">
                <a:solidFill>
                  <a:srgbClr val="FF0000"/>
                </a:solidFill>
                <a:latin typeface="Arial Black" panose="020B0A04020102020204" pitchFamily="34" charset="0"/>
              </a:rPr>
              <a:t> de resort.</a:t>
            </a:r>
          </a:p>
        </p:txBody>
      </p:sp>
    </p:spTree>
    <p:extLst>
      <p:ext uri="{BB962C8B-B14F-4D97-AF65-F5344CB8AC3E}">
        <p14:creationId xmlns:p14="http://schemas.microsoft.com/office/powerpoint/2010/main" val="119610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1" dirty="0">
                <a:solidFill>
                  <a:srgbClr val="FF0000"/>
                </a:solidFill>
                <a:latin typeface="Arial Black" panose="020B0A04020102020204" pitchFamily="34" charset="0"/>
              </a:rPr>
            </a:br>
            <a:r>
              <a:rPr lang="en-GB" b="1" dirty="0">
                <a:solidFill>
                  <a:srgbClr val="FF0000"/>
                </a:solidFill>
                <a:latin typeface="Arial Black" panose="020B0A04020102020204" pitchFamily="34" charset="0"/>
              </a:rPr>
              <a:t>Multe cadre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au </a:t>
            </a:r>
            <a:r>
              <a:rPr lang="en-GB" b="1" dirty="0" err="1">
                <a:solidFill>
                  <a:srgbClr val="FF0000"/>
                </a:solidFill>
                <a:latin typeface="Arial Black" panose="020B0A04020102020204" pitchFamily="34" charset="0"/>
              </a:rPr>
              <a:t>fost</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puse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în</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situația</a:t>
            </a:r>
            <a:r>
              <a:rPr lang="en-GB" b="1" dirty="0">
                <a:solidFill>
                  <a:srgbClr val="FF0000"/>
                </a:solidFill>
                <a:latin typeface="Arial Black" panose="020B0A04020102020204" pitchFamily="34" charset="0"/>
              </a:rPr>
              <a:t> de a </a:t>
            </a:r>
            <a:r>
              <a:rPr lang="en-GB" b="1" dirty="0" err="1">
                <a:solidFill>
                  <a:srgbClr val="FF0000"/>
                </a:solidFill>
                <a:latin typeface="Arial Black" panose="020B0A04020102020204" pitchFamily="34" charset="0"/>
              </a:rPr>
              <a:t>derula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activități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on-line </a:t>
            </a:r>
            <a:r>
              <a:rPr lang="en-GB" b="1" dirty="0" err="1">
                <a:solidFill>
                  <a:srgbClr val="FF0000"/>
                </a:solidFill>
                <a:latin typeface="Arial Black" panose="020B0A04020102020204" pitchFamily="34" charset="0"/>
              </a:rPr>
              <a:t>fără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suport</a:t>
            </a:r>
            <a:br>
              <a:rPr lang="en-GB" b="1" dirty="0">
                <a:solidFill>
                  <a:srgbClr val="FF0000"/>
                </a:solidFill>
                <a:latin typeface="Arial Black" panose="020B0A04020102020204" pitchFamily="34" charset="0"/>
              </a:rPr>
            </a:br>
            <a:r>
              <a:rPr lang="en-GB" b="1" dirty="0" err="1">
                <a:solidFill>
                  <a:srgbClr val="FF0000"/>
                </a:solidFill>
                <a:latin typeface="Arial Black" panose="020B0A04020102020204" pitchFamily="34" charset="0"/>
              </a:rPr>
              <a:t>profesionist</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căutând</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soluții</a:t>
            </a:r>
            <a:r>
              <a:rPr lang="en-GB" b="1" dirty="0">
                <a:solidFill>
                  <a:srgbClr val="FF0000"/>
                </a:solidFill>
                <a:latin typeface="Arial Black" panose="020B0A04020102020204" pitchFamily="34" charset="0"/>
              </a:rPr>
              <a:t> ad-hoc, </a:t>
            </a:r>
            <a:r>
              <a:rPr lang="en-GB" b="1" dirty="0" err="1">
                <a:solidFill>
                  <a:srgbClr val="FF0000"/>
                </a:solidFill>
                <a:latin typeface="Arial Black" panose="020B0A04020102020204" pitchFamily="34" charset="0"/>
              </a:rPr>
              <a:t>printre</a:t>
            </a:r>
            <a:r>
              <a:rPr lang="en-GB" b="1" dirty="0">
                <a:solidFill>
                  <a:srgbClr val="FF0000"/>
                </a:solidFill>
                <a:latin typeface="Arial Black" panose="020B0A04020102020204" pitchFamily="34" charset="0"/>
              </a:rPr>
              <a:t> care, </a:t>
            </a:r>
            <a:r>
              <a:rPr lang="en-GB" b="1" dirty="0" err="1">
                <a:solidFill>
                  <a:srgbClr val="FF0000"/>
                </a:solidFill>
                <a:latin typeface="Arial Black" panose="020B0A04020102020204" pitchFamily="34" charset="0"/>
              </a:rPr>
              <a:t>consilierea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oferită</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colegii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mai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experimentați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bunele</a:t>
            </a:r>
            <a:r>
              <a:rPr lang="en-GB" b="1" dirty="0">
                <a:solidFill>
                  <a:srgbClr val="FF0000"/>
                </a:solidFill>
                <a:latin typeface="Arial Black" panose="020B0A04020102020204" pitchFamily="34" charset="0"/>
              </a:rPr>
              <a:t> practice </a:t>
            </a:r>
            <a:r>
              <a:rPr lang="en-GB" b="1" dirty="0" err="1">
                <a:solidFill>
                  <a:srgbClr val="FF0000"/>
                </a:solidFill>
                <a:latin typeface="Arial Black" panose="020B0A04020102020204" pitchFamily="34" charset="0"/>
              </a:rPr>
              <a:t>împărtășite</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aceștia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sau</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informaticienii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scolilor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Unele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inițiative</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sprijin</a:t>
            </a:r>
            <a:r>
              <a:rPr lang="en-GB" b="1" dirty="0">
                <a:solidFill>
                  <a:srgbClr val="FF0000"/>
                </a:solidFill>
                <a:latin typeface="Arial Black" panose="020B0A04020102020204" pitchFamily="34" charset="0"/>
              </a:rPr>
              <a:t> – precum </a:t>
            </a:r>
            <a:r>
              <a:rPr lang="en-GB" b="1" dirty="0" err="1">
                <a:solidFill>
                  <a:srgbClr val="FF0000"/>
                </a:solidFill>
                <a:latin typeface="Arial Black" panose="020B0A04020102020204" pitchFamily="34" charset="0"/>
              </a:rPr>
              <a:t>portalul</a:t>
            </a:r>
            <a:r>
              <a:rPr lang="en-GB" b="1" dirty="0">
                <a:solidFill>
                  <a:srgbClr val="FF0000"/>
                </a:solidFill>
                <a:latin typeface="Arial Black" panose="020B0A04020102020204" pitchFamily="34" charset="0"/>
              </a:rPr>
              <a:t> MEC </a:t>
            </a:r>
            <a:r>
              <a:rPr lang="en-GB" b="1" dirty="0" err="1">
                <a:solidFill>
                  <a:srgbClr val="FF0000"/>
                </a:solidFill>
                <a:latin typeface="Arial Black" panose="020B0A04020102020204" pitchFamily="34" charset="0"/>
              </a:rPr>
              <a:t>și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atelierele</a:t>
            </a:r>
            <a:r>
              <a:rPr lang="en-GB" b="1" dirty="0">
                <a:solidFill>
                  <a:srgbClr val="FF0000"/>
                </a:solidFill>
                <a:latin typeface="Arial Black" panose="020B0A04020102020204" pitchFamily="34" charset="0"/>
              </a:rPr>
              <a:t> CRED – au </a:t>
            </a:r>
            <a:r>
              <a:rPr lang="en-GB" b="1" dirty="0" err="1">
                <a:solidFill>
                  <a:srgbClr val="FF0000"/>
                </a:solidFill>
                <a:latin typeface="Arial Black" panose="020B0A04020102020204" pitchFamily="34" charset="0"/>
              </a:rPr>
              <a:t>fost</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mai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relevante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pentru</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cadrele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aflate</a:t>
            </a:r>
            <a:r>
              <a:rPr lang="en-GB" b="1" dirty="0">
                <a:solidFill>
                  <a:srgbClr val="FF0000"/>
                </a:solidFill>
                <a:latin typeface="Arial Black" panose="020B0A04020102020204" pitchFamily="34" charset="0"/>
              </a:rPr>
              <a:t> la </a:t>
            </a:r>
            <a:r>
              <a:rPr lang="en-GB" b="1" dirty="0" err="1">
                <a:solidFill>
                  <a:srgbClr val="FF0000"/>
                </a:solidFill>
                <a:latin typeface="Arial Black" panose="020B0A04020102020204" pitchFamily="34" charset="0"/>
              </a:rPr>
              <a:t>început</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carieră</a:t>
            </a:r>
            <a:r>
              <a:rPr lang="en-GB" b="1" dirty="0">
                <a:solidFill>
                  <a:srgbClr val="FF0000"/>
                </a:solidFill>
                <a:latin typeface="Arial Black" panose="020B0A04020102020204" pitchFamily="34" charset="0"/>
              </a:rPr>
              <a:t>.</a:t>
            </a: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282029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48267F3F-B989-44AA-A0ED-A4047F3E5958}"/>
              </a:ext>
            </a:extLst>
          </p:cNvPr>
          <p:cNvSpPr txBox="1"/>
          <p:nvPr/>
        </p:nvSpPr>
        <p:spPr>
          <a:xfrm>
            <a:off x="0" y="0"/>
            <a:ext cx="12192000" cy="6863417"/>
          </a:xfrm>
          <a:prstGeom prst="rect">
            <a:avLst/>
          </a:prstGeom>
          <a:noFill/>
        </p:spPr>
        <p:txBody>
          <a:bodyPr wrap="square">
            <a:spAutoFit/>
          </a:bodyPr>
          <a:lstStyle/>
          <a:p>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această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perioadă</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suspendare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cursurilor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față-în-față</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fost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nevoie</a:t>
            </a:r>
            <a:r>
              <a:rPr lang="en-GB" sz="4000" b="1" dirty="0">
                <a:solidFill>
                  <a:srgbClr val="FF0000"/>
                </a:solidFill>
                <a:latin typeface="Arial Black" panose="020B0A04020102020204" pitchFamily="34" charset="0"/>
              </a:rPr>
              <a:t> de un</a:t>
            </a:r>
          </a:p>
          <a:p>
            <a:r>
              <a:rPr lang="en-GB" sz="4000" b="1" dirty="0" err="1">
                <a:solidFill>
                  <a:srgbClr val="FF0000"/>
                </a:solidFill>
                <a:latin typeface="Arial Black" panose="020B0A04020102020204" pitchFamily="34" charset="0"/>
              </a:rPr>
              <a:t>răspuns</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focalizat</a:t>
            </a:r>
            <a:r>
              <a:rPr lang="en-GB" sz="4000" b="1" dirty="0">
                <a:solidFill>
                  <a:srgbClr val="FF0000"/>
                </a:solidFill>
                <a:latin typeface="Arial Black" panose="020B0A04020102020204" pitchFamily="34" charset="0"/>
              </a:rPr>
              <a:t> din </a:t>
            </a:r>
            <a:r>
              <a:rPr lang="en-GB" sz="4000" b="1" dirty="0" err="1">
                <a:solidFill>
                  <a:srgbClr val="FF0000"/>
                </a:solidFill>
                <a:latin typeface="Arial Black" panose="020B0A04020102020204" pitchFamily="34" charset="0"/>
              </a:rPr>
              <a:t>partea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autorităților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educaționale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Sprijinul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primit</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cadrele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primele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săptămâni</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acoperit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componenta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tehnică</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însă</a:t>
            </a:r>
            <a:r>
              <a:rPr lang="en-GB" sz="4000" b="1" dirty="0">
                <a:solidFill>
                  <a:srgbClr val="FF0000"/>
                </a:solidFill>
                <a:latin typeface="Arial Black" panose="020B0A04020102020204" pitchFamily="34" charset="0"/>
              </a:rPr>
              <a:t> nu au </a:t>
            </a:r>
            <a:r>
              <a:rPr lang="en-GB" sz="4000" b="1" dirty="0" err="1">
                <a:solidFill>
                  <a:srgbClr val="FF0000"/>
                </a:solidFill>
                <a:latin typeface="Arial Black" panose="020B0A04020102020204" pitchFamily="34" charset="0"/>
              </a:rPr>
              <a:t>avut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vedere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aspectele</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pedagogice</a:t>
            </a:r>
            <a:r>
              <a:rPr lang="en-GB" sz="4000" b="1" dirty="0">
                <a:solidFill>
                  <a:srgbClr val="FF0000"/>
                </a:solidFill>
                <a:latin typeface="Arial Black" panose="020B0A04020102020204" pitchFamily="34" charset="0"/>
              </a:rPr>
              <a:t> pe </a:t>
            </a:r>
          </a:p>
          <a:p>
            <a:r>
              <a:rPr lang="en-GB" sz="4000" b="1" dirty="0" err="1">
                <a:solidFill>
                  <a:srgbClr val="FF0000"/>
                </a:solidFill>
                <a:latin typeface="Arial Black" panose="020B0A04020102020204" pitchFamily="34" charset="0"/>
              </a:rPr>
              <a:t>măsura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nevoilor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p>
          <a:p>
            <a:r>
              <a:rPr lang="en-GB" sz="4000" b="1" dirty="0" err="1">
                <a:solidFill>
                  <a:srgbClr val="FF0000"/>
                </a:solidFill>
                <a:latin typeface="Arial Black" panose="020B0A04020102020204" pitchFamily="34" charset="0"/>
              </a:rPr>
              <a:t>așteptărilor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profesorilor</a:t>
            </a:r>
            <a:r>
              <a:rPr lang="en-GB" sz="4000" b="1" dirty="0">
                <a:solidFill>
                  <a:srgbClr val="FF0000"/>
                </a:solidFill>
                <a:latin typeface="Arial Black" panose="020B0A04020102020204" pitchFamily="34" charset="0"/>
              </a:rPr>
              <a:t>.</a:t>
            </a:r>
          </a:p>
        </p:txBody>
      </p:sp>
      <p:pic>
        <p:nvPicPr>
          <p:cNvPr id="5" name="Picture 4">
            <a:extLst>
              <a:ext uri="{FF2B5EF4-FFF2-40B4-BE49-F238E27FC236}">
                <a16:creationId xmlns:a16="http://schemas.microsoft.com/office/drawing/2014/main" id="{5F35DC72-E430-48DD-A9E0-14D9B6F52503}"/>
              </a:ext>
            </a:extLst>
          </p:cNvPr>
          <p:cNvPicPr>
            <a:picLocks noChangeAspect="1"/>
          </p:cNvPicPr>
          <p:nvPr/>
        </p:nvPicPr>
        <p:blipFill>
          <a:blip r:embed="rId2"/>
          <a:stretch>
            <a:fillRect/>
          </a:stretch>
        </p:blipFill>
        <p:spPr>
          <a:xfrm>
            <a:off x="6952343" y="3048000"/>
            <a:ext cx="5239657" cy="3810000"/>
          </a:xfrm>
          <a:prstGeom prst="rect">
            <a:avLst/>
          </a:prstGeom>
        </p:spPr>
      </p:pic>
    </p:spTree>
    <p:extLst>
      <p:ext uri="{BB962C8B-B14F-4D97-AF65-F5344CB8AC3E}">
        <p14:creationId xmlns:p14="http://schemas.microsoft.com/office/powerpoint/2010/main" val="150770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F639B209-E443-426F-9B63-3F18F3D8AC3F}"/>
              </a:ext>
            </a:extLst>
          </p:cNvPr>
          <p:cNvSpPr txBox="1"/>
          <p:nvPr/>
        </p:nvSpPr>
        <p:spPr>
          <a:xfrm>
            <a:off x="0" y="0"/>
            <a:ext cx="12191999" cy="6863417"/>
          </a:xfrm>
          <a:prstGeom prst="rect">
            <a:avLst/>
          </a:prstGeom>
          <a:noFill/>
        </p:spPr>
        <p:txBody>
          <a:bodyPr wrap="square">
            <a:spAutoFit/>
          </a:bodyPr>
          <a:lstStyle/>
          <a:p>
            <a:r>
              <a:rPr lang="en-GB" sz="4000" b="1" dirty="0" err="1">
                <a:solidFill>
                  <a:srgbClr val="FF0000"/>
                </a:solidFill>
                <a:latin typeface="Arial Black" panose="020B0A04020102020204" pitchFamily="34" charset="0"/>
              </a:rPr>
              <a:t>Dintre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activitatile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perfectionare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desfasurate</a:t>
            </a:r>
            <a:r>
              <a:rPr lang="en-GB" sz="4000" b="1" dirty="0">
                <a:solidFill>
                  <a:srgbClr val="FF0000"/>
                </a:solidFill>
                <a:latin typeface="Arial Black" panose="020B0A04020102020204" pitchFamily="34" charset="0"/>
              </a:rPr>
              <a:t> on-line, se </a:t>
            </a:r>
            <a:r>
              <a:rPr lang="en-GB" sz="4000" b="1" dirty="0" err="1">
                <a:solidFill>
                  <a:srgbClr val="FF0000"/>
                </a:solidFill>
                <a:latin typeface="Arial Black" panose="020B0A04020102020204" pitchFamily="34" charset="0"/>
              </a:rPr>
              <a:t>remarca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impactul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webbinarelor</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evenimentelor</a:t>
            </a:r>
            <a:endParaRPr lang="en-GB" sz="4000" b="1" dirty="0">
              <a:solidFill>
                <a:srgbClr val="FF0000"/>
              </a:solidFill>
              <a:latin typeface="Arial Black" panose="020B0A04020102020204" pitchFamily="34" charset="0"/>
            </a:endParaRPr>
          </a:p>
          <a:p>
            <a:r>
              <a:rPr lang="en-GB" sz="4000" b="1" dirty="0" err="1">
                <a:solidFill>
                  <a:srgbClr val="FF0000"/>
                </a:solidFill>
                <a:latin typeface="Arial Black" panose="020B0A04020102020204" pitchFamily="34" charset="0"/>
              </a:rPr>
              <a:t>realizate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proiectul</a:t>
            </a:r>
            <a:r>
              <a:rPr lang="en-GB" sz="4000" b="1" dirty="0">
                <a:solidFill>
                  <a:srgbClr val="FF0000"/>
                </a:solidFill>
                <a:latin typeface="Arial Black" panose="020B0A04020102020204" pitchFamily="34" charset="0"/>
              </a:rPr>
              <a:t> CRED, a </a:t>
            </a:r>
            <a:r>
              <a:rPr lang="en-GB" sz="4000" b="1" dirty="0" err="1">
                <a:solidFill>
                  <a:srgbClr val="FF0000"/>
                </a:solidFill>
                <a:latin typeface="Arial Black" panose="020B0A04020102020204" pitchFamily="34" charset="0"/>
              </a:rPr>
              <a:t>celor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derulate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intermediul</a:t>
            </a:r>
            <a:r>
              <a:rPr lang="en-GB" sz="4000" b="1" dirty="0">
                <a:solidFill>
                  <a:srgbClr val="FF0000"/>
                </a:solidFill>
                <a:latin typeface="Arial Black" panose="020B0A04020102020204" pitchFamily="34" charset="0"/>
              </a:rPr>
              <a:t> eTwinning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Teachers</a:t>
            </a:r>
            <a:r>
              <a:rPr lang="el-GR" sz="4000" b="1" dirty="0">
                <a:solidFill>
                  <a:srgbClr val="FF0000"/>
                </a:solidFill>
                <a:latin typeface="Arial Black" panose="020B0A04020102020204" pitchFamily="34" charset="0"/>
              </a:rPr>
              <a:t>᾽ </a:t>
            </a:r>
            <a:r>
              <a:rPr lang="en-GB" sz="4000" b="1" dirty="0">
                <a:solidFill>
                  <a:srgbClr val="FF0000"/>
                </a:solidFill>
                <a:latin typeface="Arial Black" panose="020B0A04020102020204" pitchFamily="34" charset="0"/>
              </a:rPr>
              <a:t>Academy, precum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cursurile</a:t>
            </a:r>
            <a:r>
              <a:rPr lang="en-GB" sz="4000" b="1" dirty="0">
                <a:solidFill>
                  <a:srgbClr val="FF0000"/>
                </a:solidFill>
                <a:latin typeface="Arial Black" panose="020B0A04020102020204" pitchFamily="34" charset="0"/>
              </a:rPr>
              <a:t> online </a:t>
            </a:r>
            <a:r>
              <a:rPr lang="en-GB" sz="4000" b="1" dirty="0" err="1">
                <a:solidFill>
                  <a:srgbClr val="FF0000"/>
                </a:solidFill>
                <a:latin typeface="Arial Black" panose="020B0A04020102020204" pitchFamily="34" charset="0"/>
              </a:rPr>
              <a:t>gratuite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derulate</a:t>
            </a:r>
            <a:r>
              <a:rPr lang="en-GB" sz="4000" b="1" dirty="0">
                <a:solidFill>
                  <a:srgbClr val="FF0000"/>
                </a:solidFill>
                <a:latin typeface="Arial Black" panose="020B0A04020102020204" pitchFamily="34" charset="0"/>
              </a:rPr>
              <a:t> pe </a:t>
            </a:r>
            <a:r>
              <a:rPr lang="en-GB" sz="4000" b="1" dirty="0" err="1">
                <a:solidFill>
                  <a:srgbClr val="FF0000"/>
                </a:solidFill>
                <a:latin typeface="Arial Black" panose="020B0A04020102020204" pitchFamily="34" charset="0"/>
              </a:rPr>
              <a:t>platforma</a:t>
            </a:r>
            <a:r>
              <a:rPr lang="en-GB" sz="4000" b="1" dirty="0">
                <a:solidFill>
                  <a:srgbClr val="FF0000"/>
                </a:solidFill>
                <a:latin typeface="Arial Black" panose="020B0A04020102020204" pitchFamily="34" charset="0"/>
              </a:rPr>
              <a:t> iTeach.ro. </a:t>
            </a:r>
            <a:r>
              <a:rPr lang="en-GB" sz="4000" b="1" dirty="0" err="1">
                <a:solidFill>
                  <a:srgbClr val="FF0000"/>
                </a:solidFill>
                <a:latin typeface="Arial Black" panose="020B0A04020102020204" pitchFamily="34" charset="0"/>
              </a:rPr>
              <a:t>Aceste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reprezintă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exemple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bune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practici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dezvoltarea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profesională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iar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nevoia</a:t>
            </a:r>
            <a:r>
              <a:rPr lang="en-GB" sz="4000" b="1" dirty="0">
                <a:solidFill>
                  <a:srgbClr val="FF0000"/>
                </a:solidFill>
                <a:latin typeface="Arial Black" panose="020B0A04020102020204" pitchFamily="34" charset="0"/>
              </a:rPr>
              <a:t> de a le </a:t>
            </a:r>
            <a:r>
              <a:rPr lang="en-GB" sz="4000" b="1" dirty="0" err="1">
                <a:solidFill>
                  <a:srgbClr val="FF0000"/>
                </a:solidFill>
                <a:latin typeface="Arial Black" panose="020B0A04020102020204" pitchFamily="34" charset="0"/>
              </a:rPr>
              <a:t>generaliza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devine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imperioasă</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250121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419F2409-7EA0-4E93-8086-120DAEBE8E8C}"/>
              </a:ext>
            </a:extLst>
          </p:cNvPr>
          <p:cNvSpPr txBox="1"/>
          <p:nvPr/>
        </p:nvSpPr>
        <p:spPr>
          <a:xfrm>
            <a:off x="-130629" y="0"/>
            <a:ext cx="12192000" cy="6247864"/>
          </a:xfrm>
          <a:prstGeom prst="rect">
            <a:avLst/>
          </a:prstGeom>
          <a:noFill/>
        </p:spPr>
        <p:txBody>
          <a:bodyPr wrap="square">
            <a:spAutoFit/>
          </a:bodyPr>
          <a:lstStyle/>
          <a:p>
            <a:pPr algn="ctr"/>
            <a:r>
              <a:rPr lang="en-GB" sz="4000" b="1" dirty="0">
                <a:solidFill>
                  <a:srgbClr val="FF0000"/>
                </a:solidFill>
                <a:latin typeface="Arial Black" panose="020B0A04020102020204" pitchFamily="34" charset="0"/>
              </a:rPr>
              <a:t>PROGRAME DE FORMARE CONTINUĂ ACREDITATE</a:t>
            </a:r>
          </a:p>
          <a:p>
            <a:pPr algn="ctr"/>
            <a:r>
              <a:rPr lang="en-GB" sz="4000" b="1" dirty="0">
                <a:solidFill>
                  <a:srgbClr val="FF0000"/>
                </a:solidFill>
                <a:latin typeface="Arial Black" panose="020B0A04020102020204" pitchFamily="34" charset="0"/>
              </a:rPr>
              <a:t>ale </a:t>
            </a:r>
            <a:r>
              <a:rPr lang="en-GB" sz="4000" b="1" dirty="0" err="1">
                <a:solidFill>
                  <a:srgbClr val="FF0000"/>
                </a:solidFill>
                <a:latin typeface="Arial Black" panose="020B0A04020102020204" pitchFamily="34" charset="0"/>
              </a:rPr>
              <a:t>căror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a:t>
            </a:r>
            <a:r>
              <a:rPr lang="en-GB" sz="4000" b="1" dirty="0">
                <a:solidFill>
                  <a:srgbClr val="FF0000"/>
                </a:solidFill>
                <a:latin typeface="Arial Black" panose="020B0A04020102020204" pitchFamily="34" charset="0"/>
              </a:rPr>
              <a:t> sunt </a:t>
            </a:r>
            <a:r>
              <a:rPr lang="en-GB" sz="4000" b="1" dirty="0" err="1">
                <a:solidFill>
                  <a:srgbClr val="FF0000"/>
                </a:solidFill>
                <a:latin typeface="Arial Black" panose="020B0A04020102020204" pitchFamily="34" charset="0"/>
              </a:rPr>
              <a:t>reorganizate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regim</a:t>
            </a:r>
            <a:r>
              <a:rPr lang="en-GB" sz="4000" b="1" dirty="0">
                <a:solidFill>
                  <a:srgbClr val="FF0000"/>
                </a:solidFill>
                <a:latin typeface="Arial Black" panose="020B0A04020102020204" pitchFamily="34" charset="0"/>
              </a:rPr>
              <a:t> online de tip </a:t>
            </a:r>
            <a:r>
              <a:rPr lang="en-GB" sz="4000" b="1" dirty="0" err="1">
                <a:solidFill>
                  <a:srgbClr val="FF0000"/>
                </a:solidFill>
                <a:latin typeface="Arial Black" panose="020B0A04020102020204" pitchFamily="34" charset="0"/>
              </a:rPr>
              <a:t>sincron</a:t>
            </a:r>
            <a:r>
              <a:rPr lang="en-GB" sz="4000" b="1" dirty="0">
                <a:solidFill>
                  <a:srgbClr val="FF0000"/>
                </a:solidFill>
                <a:latin typeface="Arial Black" panose="020B0A04020102020204" pitchFamily="34" charset="0"/>
              </a:rPr>
              <a:t> audio-video (webinar)</a:t>
            </a:r>
          </a:p>
          <a:p>
            <a:pPr algn="ctr"/>
            <a:r>
              <a:rPr lang="en-GB" sz="4000" b="1" dirty="0">
                <a:solidFill>
                  <a:srgbClr val="FF0000"/>
                </a:solidFill>
                <a:latin typeface="Arial Black" panose="020B0A04020102020204" pitchFamily="34" charset="0"/>
              </a:rPr>
              <a:t>AN ȘCOLAR 2020 – 2021</a:t>
            </a:r>
          </a:p>
          <a:p>
            <a:pPr algn="ctr"/>
            <a:r>
              <a:rPr lang="en-GB" sz="4000" b="1" dirty="0">
                <a:solidFill>
                  <a:srgbClr val="FF0000"/>
                </a:solidFill>
                <a:latin typeface="Arial Black" panose="020B0A04020102020204" pitchFamily="34" charset="0"/>
              </a:rPr>
              <a:t>1. </a:t>
            </a:r>
            <a:r>
              <a:rPr lang="en-GB" sz="4000" b="1" dirty="0" err="1">
                <a:solidFill>
                  <a:srgbClr val="FF0000"/>
                </a:solidFill>
                <a:latin typeface="Arial Black" panose="020B0A04020102020204" pitchFamily="34" charset="0"/>
              </a:rPr>
              <a:t>Dezvoltarea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competențelor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endParaRPr lang="en-GB" sz="4000" b="1" dirty="0">
              <a:solidFill>
                <a:srgbClr val="FF0000"/>
              </a:solidFill>
              <a:latin typeface="Arial Black" panose="020B0A04020102020204" pitchFamily="34" charset="0"/>
            </a:endParaRPr>
          </a:p>
          <a:p>
            <a:pPr algn="ctr"/>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online</a:t>
            </a:r>
          </a:p>
          <a:p>
            <a:pPr algn="ctr"/>
            <a:r>
              <a:rPr lang="en-GB" sz="4000" b="1" dirty="0">
                <a:solidFill>
                  <a:srgbClr val="FF0000"/>
                </a:solidFill>
                <a:latin typeface="Arial Black" panose="020B0A04020102020204" pitchFamily="34" charset="0"/>
              </a:rPr>
              <a:t>2. Google Educator, </a:t>
            </a:r>
            <a:r>
              <a:rPr lang="en-GB" sz="4000" b="1" dirty="0" err="1">
                <a:solidFill>
                  <a:srgbClr val="FF0000"/>
                </a:solidFill>
                <a:latin typeface="Arial Black" panose="020B0A04020102020204" pitchFamily="34" charset="0"/>
              </a:rPr>
              <a:t>Nivelul</a:t>
            </a:r>
            <a:r>
              <a:rPr lang="en-GB" sz="4000" b="1" dirty="0">
                <a:solidFill>
                  <a:srgbClr val="FF0000"/>
                </a:solidFill>
                <a:latin typeface="Arial Black" panose="020B0A04020102020204" pitchFamily="34" charset="0"/>
              </a:rPr>
              <a:t> 1, </a:t>
            </a:r>
            <a:r>
              <a:rPr lang="en-GB" sz="4000" b="1" dirty="0" err="1">
                <a:solidFill>
                  <a:srgbClr val="FF0000"/>
                </a:solidFill>
                <a:latin typeface="Arial Black" panose="020B0A04020102020204" pitchFamily="34" charset="0"/>
              </a:rPr>
              <a:t>Intermediar</a:t>
            </a:r>
            <a:endParaRPr lang="en-GB" sz="4000" b="1" dirty="0">
              <a:solidFill>
                <a:srgbClr val="FF0000"/>
              </a:solidFill>
              <a:latin typeface="Arial Black" panose="020B0A04020102020204" pitchFamily="34" charset="0"/>
            </a:endParaRPr>
          </a:p>
          <a:p>
            <a:pPr algn="ctr"/>
            <a:r>
              <a:rPr lang="en-GB" sz="4000" b="1" dirty="0">
                <a:solidFill>
                  <a:srgbClr val="FF0000"/>
                </a:solidFill>
                <a:latin typeface="Arial Black" panose="020B0A04020102020204" pitchFamily="34" charset="0"/>
              </a:rPr>
              <a:t>3. </a:t>
            </a:r>
            <a:r>
              <a:rPr lang="en-GB" sz="4000" b="1" dirty="0" err="1">
                <a:solidFill>
                  <a:srgbClr val="FF0000"/>
                </a:solidFill>
                <a:latin typeface="Arial Black" panose="020B0A04020102020204" pitchFamily="34" charset="0"/>
              </a:rPr>
              <a:t>Proiectul</a:t>
            </a:r>
            <a:r>
              <a:rPr lang="en-GB" sz="4000" b="1" dirty="0">
                <a:solidFill>
                  <a:srgbClr val="FF0000"/>
                </a:solidFill>
                <a:latin typeface="Arial Black" panose="020B0A04020102020204" pitchFamily="34" charset="0"/>
              </a:rPr>
              <a:t> CRED</a:t>
            </a:r>
          </a:p>
        </p:txBody>
      </p:sp>
    </p:spTree>
    <p:extLst>
      <p:ext uri="{BB962C8B-B14F-4D97-AF65-F5344CB8AC3E}">
        <p14:creationId xmlns:p14="http://schemas.microsoft.com/office/powerpoint/2010/main" val="1091442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DD65F596-2A5B-4CEE-8FDC-C2BEA47BC3E9}"/>
              </a:ext>
            </a:extLst>
          </p:cNvPr>
          <p:cNvSpPr txBox="1"/>
          <p:nvPr/>
        </p:nvSpPr>
        <p:spPr>
          <a:xfrm>
            <a:off x="0" y="0"/>
            <a:ext cx="12192000" cy="1323439"/>
          </a:xfrm>
          <a:prstGeom prst="rect">
            <a:avLst/>
          </a:prstGeom>
          <a:noFill/>
        </p:spPr>
        <p:txBody>
          <a:bodyPr wrap="square">
            <a:spAutoFit/>
          </a:bodyPr>
          <a:lstStyle/>
          <a:p>
            <a:pPr algn="ctr"/>
            <a:r>
              <a:rPr lang="en-GB" sz="4000" b="1" u="sng" dirty="0">
                <a:solidFill>
                  <a:srgbClr val="FF0000"/>
                </a:solidFill>
                <a:latin typeface="Arial Black" panose="020B0A04020102020204" pitchFamily="34" charset="0"/>
              </a:rPr>
              <a:t>1. </a:t>
            </a:r>
            <a:r>
              <a:rPr lang="en-GB" sz="4000" b="1" u="sng" dirty="0" err="1">
                <a:solidFill>
                  <a:srgbClr val="FF0000"/>
                </a:solidFill>
                <a:latin typeface="Arial Black" panose="020B0A04020102020204" pitchFamily="34" charset="0"/>
              </a:rPr>
              <a:t>Dezvoltarea</a:t>
            </a:r>
            <a:r>
              <a:rPr lang="en-GB" sz="4000" b="1" u="sng" dirty="0">
                <a:solidFill>
                  <a:srgbClr val="FF0000"/>
                </a:solidFill>
                <a:latin typeface="Arial Black" panose="020B0A04020102020204" pitchFamily="34" charset="0"/>
              </a:rPr>
              <a:t> </a:t>
            </a:r>
            <a:r>
              <a:rPr lang="en-GB" sz="4000" b="1" u="sng" dirty="0" err="1">
                <a:solidFill>
                  <a:srgbClr val="FF0000"/>
                </a:solidFill>
                <a:latin typeface="Arial Black" panose="020B0A04020102020204" pitchFamily="34" charset="0"/>
              </a:rPr>
              <a:t>competențelor</a:t>
            </a:r>
            <a:r>
              <a:rPr lang="en-GB" sz="4000" b="1" u="sng" dirty="0">
                <a:solidFill>
                  <a:srgbClr val="FF0000"/>
                </a:solidFill>
                <a:latin typeface="Arial Black" panose="020B0A04020102020204" pitchFamily="34" charset="0"/>
              </a:rPr>
              <a:t> </a:t>
            </a:r>
            <a:r>
              <a:rPr lang="en-GB" sz="4000" b="1" u="sng" dirty="0" err="1">
                <a:solidFill>
                  <a:srgbClr val="FF0000"/>
                </a:solidFill>
                <a:latin typeface="Arial Black" panose="020B0A04020102020204" pitchFamily="34" charset="0"/>
              </a:rPr>
              <a:t>digitale</a:t>
            </a:r>
            <a:endParaRPr lang="en-GB" sz="4000" b="1" u="sng" dirty="0">
              <a:solidFill>
                <a:srgbClr val="FF0000"/>
              </a:solidFill>
              <a:latin typeface="Arial Black" panose="020B0A04020102020204" pitchFamily="34" charset="0"/>
            </a:endParaRPr>
          </a:p>
          <a:p>
            <a:pPr algn="ctr"/>
            <a:r>
              <a:rPr lang="en-GB" sz="4000" b="1" u="sng" dirty="0" err="1">
                <a:solidFill>
                  <a:srgbClr val="FF0000"/>
                </a:solidFill>
                <a:latin typeface="Arial Black" panose="020B0A04020102020204" pitchFamily="34" charset="0"/>
              </a:rPr>
              <a:t>pentru</a:t>
            </a:r>
            <a:r>
              <a:rPr lang="en-GB" sz="4000" b="1" u="sng" dirty="0">
                <a:solidFill>
                  <a:srgbClr val="FF0000"/>
                </a:solidFill>
                <a:latin typeface="Arial Black" panose="020B0A04020102020204" pitchFamily="34" charset="0"/>
              </a:rPr>
              <a:t> </a:t>
            </a:r>
            <a:r>
              <a:rPr lang="en-GB" sz="4000" b="1" u="sng" dirty="0" err="1">
                <a:solidFill>
                  <a:srgbClr val="FF0000"/>
                </a:solidFill>
                <a:latin typeface="Arial Black" panose="020B0A04020102020204" pitchFamily="34" charset="0"/>
              </a:rPr>
              <a:t>activități</a:t>
            </a:r>
            <a:r>
              <a:rPr lang="en-GB" sz="4000" b="1" u="sng" dirty="0">
                <a:solidFill>
                  <a:srgbClr val="FF0000"/>
                </a:solidFill>
                <a:latin typeface="Arial Black" panose="020B0A04020102020204" pitchFamily="34" charset="0"/>
              </a:rPr>
              <a:t> </a:t>
            </a:r>
            <a:r>
              <a:rPr lang="en-GB" sz="4000" b="1" u="sng" dirty="0" err="1">
                <a:solidFill>
                  <a:srgbClr val="FF0000"/>
                </a:solidFill>
                <a:latin typeface="Arial Black" panose="020B0A04020102020204" pitchFamily="34" charset="0"/>
              </a:rPr>
              <a:t>didactice</a:t>
            </a:r>
            <a:r>
              <a:rPr lang="en-GB" sz="4000" b="1" u="sng" dirty="0">
                <a:solidFill>
                  <a:srgbClr val="FF0000"/>
                </a:solidFill>
                <a:latin typeface="Arial Black" panose="020B0A04020102020204" pitchFamily="34" charset="0"/>
              </a:rPr>
              <a:t> online</a:t>
            </a:r>
          </a:p>
        </p:txBody>
      </p:sp>
      <p:sp>
        <p:nvSpPr>
          <p:cNvPr id="6" name="TextBox 5">
            <a:extLst>
              <a:ext uri="{FF2B5EF4-FFF2-40B4-BE49-F238E27FC236}">
                <a16:creationId xmlns:a16="http://schemas.microsoft.com/office/drawing/2014/main" id="{5C7AFCBF-D655-4037-83A4-68AE9EF75FC8}"/>
              </a:ext>
            </a:extLst>
          </p:cNvPr>
          <p:cNvSpPr txBox="1"/>
          <p:nvPr/>
        </p:nvSpPr>
        <p:spPr>
          <a:xfrm>
            <a:off x="-1" y="1323439"/>
            <a:ext cx="12191999" cy="5632311"/>
          </a:xfrm>
          <a:prstGeom prst="rect">
            <a:avLst/>
          </a:prstGeom>
          <a:noFill/>
        </p:spPr>
        <p:txBody>
          <a:bodyPr wrap="square">
            <a:spAutoFit/>
          </a:bodyPr>
          <a:lstStyle/>
          <a:p>
            <a:r>
              <a:rPr lang="en-GB" sz="4000" b="1" dirty="0" err="1">
                <a:solidFill>
                  <a:srgbClr val="FF0000"/>
                </a:solidFill>
                <a:latin typeface="Arial Black" panose="020B0A04020102020204" pitchFamily="34" charset="0"/>
              </a:rPr>
              <a:t>Programul</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are ca scop </a:t>
            </a:r>
            <a:r>
              <a:rPr lang="en-GB" sz="4000" b="1" dirty="0" err="1">
                <a:solidFill>
                  <a:srgbClr val="FF0000"/>
                </a:solidFill>
                <a:latin typeface="Arial Black" panose="020B0A04020102020204" pitchFamily="34" charset="0"/>
              </a:rPr>
              <a:t>adoptarea</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către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cadrele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unor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practici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predare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inovative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flexibile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adaptate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particularităților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unui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grup</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elevi</a:t>
            </a:r>
            <a:r>
              <a:rPr lang="en-GB" sz="4000" b="1" dirty="0">
                <a:solidFill>
                  <a:srgbClr val="FF0000"/>
                </a:solidFill>
                <a:latin typeface="Arial Black" panose="020B0A04020102020204" pitchFamily="34" charset="0"/>
              </a:rPr>
              <a:t> la un moment </a:t>
            </a:r>
            <a:r>
              <a:rPr lang="en-GB" sz="4000" b="1" dirty="0" err="1">
                <a:solidFill>
                  <a:srgbClr val="FF0000"/>
                </a:solidFill>
                <a:latin typeface="Arial Black" panose="020B0A04020102020204" pitchFamily="34" charset="0"/>
              </a:rPr>
              <a:t>dat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valorificarea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mediilor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învățare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deschise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virtuale</a:t>
            </a:r>
            <a:r>
              <a:rPr lang="en-GB" sz="4000" b="1" dirty="0">
                <a:solidFill>
                  <a:srgbClr val="FF0000"/>
                </a:solidFill>
                <a:latin typeface="Arial Black" panose="020B0A04020102020204" pitchFamily="34" charset="0"/>
              </a:rPr>
              <a:t>, de la </a:t>
            </a:r>
            <a:r>
              <a:rPr lang="en-GB" sz="4000" b="1" dirty="0" err="1">
                <a:solidFill>
                  <a:srgbClr val="FF0000"/>
                </a:solidFill>
                <a:latin typeface="Arial Black" panose="020B0A04020102020204" pitchFamily="34" charset="0"/>
              </a:rPr>
              <a:t>distanță</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tehnologiilor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serviciilor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comunicare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colaborare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învățare</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850961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9042E959-483E-4DC2-9401-079921535D42}"/>
              </a:ext>
            </a:extLst>
          </p:cNvPr>
          <p:cNvSpPr txBox="1"/>
          <p:nvPr/>
        </p:nvSpPr>
        <p:spPr>
          <a:xfrm>
            <a:off x="0" y="0"/>
            <a:ext cx="12192000" cy="6863417"/>
          </a:xfrm>
          <a:prstGeom prst="rect">
            <a:avLst/>
          </a:prstGeom>
          <a:noFill/>
        </p:spPr>
        <p:txBody>
          <a:bodyPr wrap="square">
            <a:spAutoFit/>
          </a:bodyPr>
          <a:lstStyle/>
          <a:p>
            <a:pPr algn="ctr"/>
            <a:r>
              <a:rPr lang="en-GB" sz="4000" b="1" dirty="0">
                <a:solidFill>
                  <a:srgbClr val="FF0000"/>
                </a:solidFill>
                <a:latin typeface="Arial Black" panose="020B0A04020102020204" pitchFamily="34" charset="0"/>
              </a:rPr>
              <a:t>2. Google Educator, </a:t>
            </a:r>
            <a:r>
              <a:rPr lang="en-GB" sz="4000" b="1" dirty="0" err="1">
                <a:solidFill>
                  <a:srgbClr val="FF0000"/>
                </a:solidFill>
                <a:latin typeface="Arial Black" panose="020B0A04020102020204" pitchFamily="34" charset="0"/>
              </a:rPr>
              <a:t>Nivelul</a:t>
            </a:r>
            <a:r>
              <a:rPr lang="en-GB" sz="4000" b="1" dirty="0">
                <a:solidFill>
                  <a:srgbClr val="FF0000"/>
                </a:solidFill>
                <a:latin typeface="Arial Black" panose="020B0A04020102020204" pitchFamily="34" charset="0"/>
              </a:rPr>
              <a:t> 1, </a:t>
            </a:r>
            <a:r>
              <a:rPr lang="en-GB" sz="4000" b="1" dirty="0" err="1">
                <a:solidFill>
                  <a:srgbClr val="FF0000"/>
                </a:solidFill>
                <a:latin typeface="Arial Black" panose="020B0A04020102020204" pitchFamily="34" charset="0"/>
              </a:rPr>
              <a:t>Intermediar</a:t>
            </a:r>
            <a:endParaRPr lang="en-GB" sz="4000" b="1" dirty="0">
              <a:solidFill>
                <a:srgbClr val="FF0000"/>
              </a:solidFill>
              <a:latin typeface="Arial Black" panose="020B0A04020102020204" pitchFamily="34" charset="0"/>
            </a:endParaRPr>
          </a:p>
          <a:p>
            <a:pPr algn="ctr"/>
            <a:r>
              <a:rPr lang="en-GB" sz="4000" b="1" dirty="0" err="1">
                <a:solidFill>
                  <a:srgbClr val="FF0000"/>
                </a:solidFill>
                <a:latin typeface="Arial Black" panose="020B0A04020102020204" pitchFamily="34" charset="0"/>
              </a:rPr>
              <a:t>Cursul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urmareste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dezvolte</a:t>
            </a:r>
            <a:r>
              <a:rPr lang="en-GB" sz="4000" b="1" dirty="0">
                <a:solidFill>
                  <a:srgbClr val="FF0000"/>
                </a:solidFill>
                <a:latin typeface="Arial Black" panose="020B0A04020102020204" pitchFamily="34" charset="0"/>
              </a:rPr>
              <a:t>:</a:t>
            </a:r>
          </a:p>
          <a:p>
            <a:pPr algn="ct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utilizarea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eficientă</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terminologiei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specifice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instrumentelor</a:t>
            </a:r>
            <a:r>
              <a:rPr lang="en-GB" sz="4000" b="1" dirty="0">
                <a:solidFill>
                  <a:srgbClr val="FF0000"/>
                </a:solidFill>
                <a:latin typeface="Arial Black" panose="020B0A04020102020204" pitchFamily="34" charset="0"/>
              </a:rPr>
              <a:t> TIC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resurselor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activitatea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didactică</a:t>
            </a:r>
            <a:endParaRPr lang="en-GB" sz="4000" b="1" dirty="0">
              <a:solidFill>
                <a:srgbClr val="FF0000"/>
              </a:solidFill>
              <a:latin typeface="Arial Black" panose="020B0A04020102020204" pitchFamily="34" charset="0"/>
            </a:endParaRPr>
          </a:p>
          <a:p>
            <a:pPr marL="571500" indent="-571500" algn="ctr">
              <a:buFontTx/>
              <a:buChar char="-"/>
            </a:pPr>
            <a:r>
              <a:rPr lang="en-GB" sz="4000" b="1" dirty="0">
                <a:solidFill>
                  <a:srgbClr val="FF0000"/>
                </a:solidFill>
                <a:latin typeface="Arial Black" panose="020B0A04020102020204" pitchFamily="34" charset="0"/>
              </a:rPr>
              <a:t>capacitate de </a:t>
            </a:r>
            <a:r>
              <a:rPr lang="en-GB" sz="4000" b="1" dirty="0" err="1">
                <a:solidFill>
                  <a:srgbClr val="FF0000"/>
                </a:solidFill>
                <a:latin typeface="Arial Black" panose="020B0A04020102020204" pitchFamily="34" charset="0"/>
              </a:rPr>
              <a:t>comunicare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facilitare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schimburilor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bune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practici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între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cadrele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p>
          <a:p>
            <a:pPr marL="571500" indent="-571500" algn="ctr">
              <a:buFontTx/>
              <a:buChar char="-"/>
            </a:pPr>
            <a:r>
              <a:rPr lang="en-GB" sz="4000" b="1" dirty="0">
                <a:solidFill>
                  <a:srgbClr val="FF0000"/>
                </a:solidFill>
                <a:latin typeface="Arial Black" panose="020B0A04020102020204" pitchFamily="34" charset="0"/>
              </a:rPr>
              <a:t>Capacitate de </a:t>
            </a:r>
            <a:r>
              <a:rPr lang="en-GB" sz="4000" b="1" dirty="0" err="1">
                <a:solidFill>
                  <a:srgbClr val="FF0000"/>
                </a:solidFill>
                <a:latin typeface="Arial Black" panose="020B0A04020102020204" pitchFamily="34" charset="0"/>
              </a:rPr>
              <a:t>utilizare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aplicațiilor</a:t>
            </a:r>
            <a:r>
              <a:rPr lang="en-GB" sz="4000" b="1" dirty="0">
                <a:solidFill>
                  <a:srgbClr val="FF0000"/>
                </a:solidFill>
                <a:latin typeface="Arial Black" panose="020B0A04020102020204" pitchFamily="34" charset="0"/>
              </a:rPr>
              <a:t> Google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realizare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eficientă</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activităților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evaluare</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17897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02E68759-34B2-48A2-B191-D232DCACA4F8}"/>
              </a:ext>
            </a:extLst>
          </p:cNvPr>
          <p:cNvSpPr txBox="1"/>
          <p:nvPr/>
        </p:nvSpPr>
        <p:spPr>
          <a:xfrm>
            <a:off x="0" y="-4207"/>
            <a:ext cx="12192000" cy="6863417"/>
          </a:xfrm>
          <a:prstGeom prst="rect">
            <a:avLst/>
          </a:prstGeom>
          <a:noFill/>
        </p:spPr>
        <p:txBody>
          <a:bodyPr wrap="square">
            <a:spAutoFit/>
          </a:bodyPr>
          <a:lstStyle/>
          <a:p>
            <a:pPr algn="ctr"/>
            <a:r>
              <a:rPr lang="en-GB" sz="4000" b="1" dirty="0">
                <a:solidFill>
                  <a:srgbClr val="FF0000"/>
                </a:solidFill>
                <a:latin typeface="Arial Black" panose="020B0A04020102020204" pitchFamily="34" charset="0"/>
              </a:rPr>
              <a:t>3. </a:t>
            </a:r>
            <a:r>
              <a:rPr lang="en-GB" sz="4000" b="1" dirty="0" err="1">
                <a:solidFill>
                  <a:srgbClr val="FF0000"/>
                </a:solidFill>
                <a:latin typeface="Arial Black" panose="020B0A04020102020204" pitchFamily="34" charset="0"/>
              </a:rPr>
              <a:t>Proiectul</a:t>
            </a:r>
            <a:r>
              <a:rPr lang="en-GB" sz="4000" b="1" dirty="0">
                <a:solidFill>
                  <a:srgbClr val="FF0000"/>
                </a:solidFill>
                <a:latin typeface="Arial Black" panose="020B0A04020102020204" pitchFamily="34" charset="0"/>
              </a:rPr>
              <a:t> CRED</a:t>
            </a:r>
          </a:p>
          <a:p>
            <a:pPr algn="ctr"/>
            <a:endParaRPr lang="en-GB" sz="4000" b="1" dirty="0">
              <a:solidFill>
                <a:srgbClr val="FF0000"/>
              </a:solidFill>
              <a:latin typeface="Arial Black" panose="020B0A04020102020204" pitchFamily="34" charset="0"/>
            </a:endParaRPr>
          </a:p>
          <a:p>
            <a:r>
              <a:rPr lang="en-GB" sz="4000" b="1" dirty="0">
                <a:solidFill>
                  <a:srgbClr val="FF0000"/>
                </a:solidFill>
                <a:latin typeface="Arial Black" panose="020B0A04020102020204" pitchFamily="34" charset="0"/>
              </a:rPr>
              <a:t>CURRICULUM RELEVANT, EDUCAȚIE DESCHISĂ – CRED.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acest</a:t>
            </a:r>
            <a:r>
              <a:rPr lang="en-GB" sz="4000" b="1" dirty="0">
                <a:solidFill>
                  <a:srgbClr val="FF0000"/>
                </a:solidFill>
                <a:latin typeface="Arial Black" panose="020B0A04020102020204" pitchFamily="34" charset="0"/>
              </a:rPr>
              <a:t> context, </a:t>
            </a:r>
            <a:r>
              <a:rPr lang="en-GB" sz="4000" b="1" dirty="0" err="1">
                <a:solidFill>
                  <a:srgbClr val="FF0000"/>
                </a:solidFill>
                <a:latin typeface="Arial Black" panose="020B0A04020102020204" pitchFamily="34" charset="0"/>
              </a:rPr>
              <a:t>aproximativ</a:t>
            </a:r>
            <a:r>
              <a:rPr lang="en-GB" sz="4000" b="1" dirty="0">
                <a:solidFill>
                  <a:srgbClr val="FF0000"/>
                </a:solidFill>
                <a:latin typeface="Arial Black" panose="020B0A04020102020204" pitchFamily="34" charset="0"/>
              </a:rPr>
              <a:t> 20.000 de cadre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au </a:t>
            </a:r>
            <a:r>
              <a:rPr lang="en-GB" sz="4000" b="1" dirty="0" err="1">
                <a:solidFill>
                  <a:srgbClr val="FF0000"/>
                </a:solidFill>
                <a:latin typeface="Arial Black" panose="020B0A04020102020204" pitchFamily="34" charset="0"/>
              </a:rPr>
              <a:t>beneficiat</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competențelor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participarea</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activitățile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continuă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desfășurate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sistem</a:t>
            </a:r>
            <a:r>
              <a:rPr lang="en-GB" sz="4000" b="1" dirty="0">
                <a:solidFill>
                  <a:srgbClr val="FF0000"/>
                </a:solidFill>
                <a:latin typeface="Arial Black" panose="020B0A04020102020204" pitchFamily="34" charset="0"/>
              </a:rPr>
              <a:t> on-line </a:t>
            </a:r>
            <a:r>
              <a:rPr lang="en-GB" sz="4000" b="1" dirty="0" err="1">
                <a:solidFill>
                  <a:srgbClr val="FF0000"/>
                </a:solidFill>
                <a:latin typeface="Arial Black" panose="020B0A04020102020204" pitchFamily="34" charset="0"/>
              </a:rPr>
              <a:t>sincron</a:t>
            </a:r>
            <a:r>
              <a:rPr lang="en-GB" sz="4000" b="1" dirty="0">
                <a:solidFill>
                  <a:srgbClr val="FF0000"/>
                </a:solidFill>
                <a:latin typeface="Arial Black" panose="020B0A04020102020204" pitchFamily="34" charset="0"/>
              </a:rPr>
              <a:t>/webinar. A </a:t>
            </a:r>
            <a:r>
              <a:rPr lang="en-GB" sz="4000" b="1" dirty="0" err="1">
                <a:solidFill>
                  <a:srgbClr val="FF0000"/>
                </a:solidFill>
                <a:latin typeface="Arial Black" panose="020B0A04020102020204" pitchFamily="34" charset="0"/>
              </a:rPr>
              <a:t>fost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dezvoltată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platforma</a:t>
            </a:r>
            <a:r>
              <a:rPr lang="en-GB" sz="4000" b="1" dirty="0">
                <a:solidFill>
                  <a:srgbClr val="FF0000"/>
                </a:solidFill>
                <a:latin typeface="Arial Black" panose="020B0A04020102020204" pitchFamily="34" charset="0"/>
              </a:rPr>
              <a:t> Digital pe </a:t>
            </a:r>
            <a:r>
              <a:rPr lang="en-GB" sz="4000" b="1" dirty="0" err="1">
                <a:solidFill>
                  <a:srgbClr val="FF0000"/>
                </a:solidFill>
                <a:latin typeface="Arial Black" panose="020B0A04020102020204" pitchFamily="34" charset="0"/>
              </a:rPr>
              <a:t>EduCred</a:t>
            </a:r>
            <a:r>
              <a:rPr lang="en-GB" sz="4000" b="1" dirty="0">
                <a:solidFill>
                  <a:srgbClr val="FF0000"/>
                </a:solidFill>
                <a:latin typeface="Arial Black" panose="020B0A04020102020204" pitchFamily="34" charset="0"/>
              </a:rPr>
              <a:t>, care </a:t>
            </a:r>
            <a:r>
              <a:rPr lang="en-GB" sz="4000" b="1" dirty="0" err="1">
                <a:solidFill>
                  <a:srgbClr val="FF0000"/>
                </a:solidFill>
                <a:latin typeface="Arial Black" panose="020B0A04020102020204" pitchFamily="34" charset="0"/>
              </a:rPr>
              <a:t>indexează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oferte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gratuite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29244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r>
              <a:rPr lang="pt-BR" b="1" i="0" dirty="0">
                <a:solidFill>
                  <a:srgbClr val="FF0000"/>
                </a:solidFill>
                <a:effectLst/>
                <a:latin typeface="Arial Black" panose="020B0A04020102020204" pitchFamily="34" charset="0"/>
              </a:rPr>
              <a:t>Modalități de formare continuă a profesorilor de geografie, în contextul  pandemiei de Covid19</a:t>
            </a: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1214255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02E68759-34B2-48A2-B191-D232DCACA4F8}"/>
              </a:ext>
            </a:extLst>
          </p:cNvPr>
          <p:cNvSpPr txBox="1"/>
          <p:nvPr/>
        </p:nvSpPr>
        <p:spPr>
          <a:xfrm>
            <a:off x="0" y="-4207"/>
            <a:ext cx="12192000" cy="6863417"/>
          </a:xfrm>
          <a:prstGeom prst="rect">
            <a:avLst/>
          </a:prstGeom>
          <a:noFill/>
        </p:spPr>
        <p:txBody>
          <a:bodyPr wrap="square">
            <a:spAutoFit/>
          </a:bodyPr>
          <a:lstStyle/>
          <a:p>
            <a:pPr algn="ctr"/>
            <a:r>
              <a:rPr lang="en-US" sz="4000" b="1" u="sng" dirty="0" err="1">
                <a:solidFill>
                  <a:srgbClr val="FF0000"/>
                </a:solidFill>
                <a:latin typeface="Arial Black" panose="020B0A04020102020204" pitchFamily="34" charset="0"/>
              </a:rPr>
              <a:t>Webinare</a:t>
            </a:r>
            <a:r>
              <a:rPr lang="en-US" sz="4000" b="1" u="sng" dirty="0">
                <a:solidFill>
                  <a:srgbClr val="FF0000"/>
                </a:solidFill>
                <a:latin typeface="Arial Black" panose="020B0A04020102020204" pitchFamily="34" charset="0"/>
              </a:rPr>
              <a:t> </a:t>
            </a:r>
            <a:r>
              <a:rPr lang="en-US" sz="4000" b="1" u="sng" dirty="0" err="1">
                <a:solidFill>
                  <a:srgbClr val="FF0000"/>
                </a:solidFill>
                <a:latin typeface="Arial Black" panose="020B0A04020102020204" pitchFamily="34" charset="0"/>
              </a:rPr>
              <a:t>sustinute</a:t>
            </a:r>
            <a:r>
              <a:rPr lang="en-US" sz="4000" b="1" u="sng" dirty="0">
                <a:solidFill>
                  <a:srgbClr val="FF0000"/>
                </a:solidFill>
                <a:latin typeface="Arial Black" panose="020B0A04020102020204" pitchFamily="34" charset="0"/>
              </a:rPr>
              <a:t> de </a:t>
            </a:r>
            <a:r>
              <a:rPr lang="en-US" sz="4000" b="1" u="sng" dirty="0" err="1">
                <a:solidFill>
                  <a:srgbClr val="FF0000"/>
                </a:solidFill>
                <a:latin typeface="Arial Black" panose="020B0A04020102020204" pitchFamily="34" charset="0"/>
              </a:rPr>
              <a:t>Ministerul</a:t>
            </a:r>
            <a:r>
              <a:rPr lang="en-US" sz="4000" b="1" u="sng" dirty="0">
                <a:solidFill>
                  <a:srgbClr val="FF0000"/>
                </a:solidFill>
                <a:latin typeface="Arial Black" panose="020B0A04020102020204" pitchFamily="34" charset="0"/>
              </a:rPr>
              <a:t> </a:t>
            </a:r>
            <a:r>
              <a:rPr lang="en-US" sz="4000" b="1" u="sng" dirty="0" err="1">
                <a:solidFill>
                  <a:srgbClr val="FF0000"/>
                </a:solidFill>
                <a:latin typeface="Arial Black" panose="020B0A04020102020204" pitchFamily="34" charset="0"/>
              </a:rPr>
              <a:t>Educatiei</a:t>
            </a:r>
            <a:endParaRPr lang="en-US" sz="4000" b="1" u="sng" dirty="0">
              <a:solidFill>
                <a:srgbClr val="FF0000"/>
              </a:solidFill>
              <a:latin typeface="Arial Black" panose="020B0A04020102020204" pitchFamily="34" charset="0"/>
            </a:endParaRPr>
          </a:p>
          <a:p>
            <a:pPr algn="ctr"/>
            <a:endParaRPr lang="en-US" sz="4000" b="1" dirty="0">
              <a:solidFill>
                <a:srgbClr val="FF0000"/>
              </a:solidFill>
              <a:latin typeface="Arial Black" panose="020B0A04020102020204" pitchFamily="34" charset="0"/>
            </a:endParaRPr>
          </a:p>
          <a:p>
            <a:r>
              <a:rPr lang="en-GB" sz="4000" b="1" dirty="0" err="1">
                <a:solidFill>
                  <a:srgbClr val="FF0000"/>
                </a:solidFill>
                <a:latin typeface="Arial Black" panose="020B0A04020102020204" pitchFamily="34" charset="0"/>
              </a:rPr>
              <a:t>Instruirea</a:t>
            </a:r>
            <a:r>
              <a:rPr lang="en-GB" sz="4000" b="1" dirty="0">
                <a:solidFill>
                  <a:srgbClr val="FF0000"/>
                </a:solidFill>
                <a:latin typeface="Arial Black" panose="020B0A04020102020204" pitchFamily="34" charset="0"/>
              </a:rPr>
              <a:t> online a </a:t>
            </a:r>
            <a:r>
              <a:rPr lang="en-GB" sz="4000" b="1" dirty="0" err="1">
                <a:solidFill>
                  <a:srgbClr val="FF0000"/>
                </a:solidFill>
                <a:latin typeface="Arial Black" panose="020B0A04020102020204" pitchFamily="34" charset="0"/>
              </a:rPr>
              <a:t>profesorilor</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inceput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sa</a:t>
            </a:r>
            <a:r>
              <a:rPr lang="en-GB" sz="4000" b="1" dirty="0">
                <a:solidFill>
                  <a:srgbClr val="FF0000"/>
                </a:solidFill>
                <a:latin typeface="Arial Black" panose="020B0A04020102020204" pitchFamily="34" charset="0"/>
              </a:rPr>
              <a:t> fie </a:t>
            </a:r>
            <a:r>
              <a:rPr lang="en-GB" sz="4000" b="1" dirty="0" err="1">
                <a:solidFill>
                  <a:srgbClr val="FF0000"/>
                </a:solidFill>
                <a:latin typeface="Arial Black" panose="020B0A04020102020204" pitchFamily="34" charset="0"/>
              </a:rPr>
              <a:t>organizată</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Ministerul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Educației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inca</a:t>
            </a:r>
            <a:r>
              <a:rPr lang="en-GB" sz="4000" b="1" dirty="0">
                <a:solidFill>
                  <a:srgbClr val="FF0000"/>
                </a:solidFill>
                <a:latin typeface="Arial Black" panose="020B0A04020102020204" pitchFamily="34" charset="0"/>
              </a:rPr>
              <a:t> din </a:t>
            </a:r>
            <a:r>
              <a:rPr lang="en-GB" sz="4000" b="1" dirty="0" err="1">
                <a:solidFill>
                  <a:srgbClr val="FF0000"/>
                </a:solidFill>
                <a:latin typeface="Arial Black" panose="020B0A04020102020204" pitchFamily="34" charset="0"/>
              </a:rPr>
              <a:t>luna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martie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acestui</a:t>
            </a:r>
            <a:r>
              <a:rPr lang="en-GB" sz="4000" b="1" dirty="0">
                <a:solidFill>
                  <a:srgbClr val="FF0000"/>
                </a:solidFill>
                <a:latin typeface="Arial Black" panose="020B0A04020102020204" pitchFamily="34" charset="0"/>
              </a:rPr>
              <a:t> an,  </a:t>
            </a:r>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stimula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predarea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digitală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contextul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care </a:t>
            </a:r>
            <a:r>
              <a:rPr lang="en-GB" sz="4000" b="1" dirty="0" err="1">
                <a:solidFill>
                  <a:srgbClr val="FF0000"/>
                </a:solidFill>
                <a:latin typeface="Arial Black" panose="020B0A04020102020204" pitchFamily="34" charset="0"/>
              </a:rPr>
              <a:t>școlile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erau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deja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închise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datorita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epidemiei</a:t>
            </a:r>
            <a:r>
              <a:rPr lang="en-GB" sz="4000" b="1" dirty="0">
                <a:solidFill>
                  <a:srgbClr val="FF0000"/>
                </a:solidFill>
                <a:latin typeface="Arial Black" panose="020B0A04020102020204" pitchFamily="34" charset="0"/>
              </a:rPr>
              <a:t> de coronavirus. </a:t>
            </a:r>
            <a:r>
              <a:rPr lang="en-GB" sz="4000" b="1" dirty="0" err="1">
                <a:solidFill>
                  <a:srgbClr val="FF0000"/>
                </a:solidFill>
                <a:latin typeface="Arial Black" panose="020B0A04020102020204" pitchFamily="34" charset="0"/>
              </a:rPr>
              <a:t>Tema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webinarelor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folosirea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platformelor</a:t>
            </a:r>
            <a:r>
              <a:rPr lang="en-GB" sz="4000" b="1" dirty="0">
                <a:solidFill>
                  <a:srgbClr val="FF0000"/>
                </a:solidFill>
                <a:latin typeface="Arial Black" panose="020B0A04020102020204" pitchFamily="34" charset="0"/>
              </a:rPr>
              <a:t> Google Meet, Microsoft Teams </a:t>
            </a:r>
            <a:r>
              <a:rPr lang="en-GB" sz="4000" b="1" dirty="0" err="1">
                <a:solidFill>
                  <a:srgbClr val="FF0000"/>
                </a:solidFill>
                <a:latin typeface="Arial Black" panose="020B0A04020102020204" pitchFamily="34" charset="0"/>
              </a:rPr>
              <a:t>si</a:t>
            </a:r>
            <a:r>
              <a:rPr lang="en-GB" sz="4000" b="1" dirty="0">
                <a:solidFill>
                  <a:srgbClr val="FF0000"/>
                </a:solidFill>
                <a:latin typeface="Arial Black" panose="020B0A04020102020204" pitchFamily="34" charset="0"/>
              </a:rPr>
              <a:t> Office 360, in </a:t>
            </a:r>
            <a:r>
              <a:rPr lang="en-GB" sz="4000" b="1" dirty="0" err="1">
                <a:solidFill>
                  <a:srgbClr val="FF0000"/>
                </a:solidFill>
                <a:latin typeface="Arial Black" panose="020B0A04020102020204" pitchFamily="34" charset="0"/>
              </a:rPr>
              <a:t>predarea</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clasă</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1201856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B25FD-7301-4836-94CA-59921FCB2EDC}"/>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813889B2-3867-4849-8DD0-AC85B17896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66" y="0"/>
            <a:ext cx="12240065" cy="6805333"/>
          </a:xfrm>
        </p:spPr>
      </p:pic>
    </p:spTree>
    <p:extLst>
      <p:ext uri="{BB962C8B-B14F-4D97-AF65-F5344CB8AC3E}">
        <p14:creationId xmlns:p14="http://schemas.microsoft.com/office/powerpoint/2010/main" val="3501934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5FA51-90AC-4844-BFB2-3FD5866B5BBC}"/>
              </a:ext>
            </a:extLst>
          </p:cNvPr>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r>
              <a:rPr lang="en-GB" b="1" u="sng" dirty="0" err="1">
                <a:solidFill>
                  <a:srgbClr val="FF0000"/>
                </a:solidFill>
                <a:latin typeface="Arial Black" panose="020B0A04020102020204" pitchFamily="34" charset="0"/>
              </a:rPr>
              <a:t>Programul</a:t>
            </a:r>
            <a:r>
              <a:rPr lang="en-GB" b="1" u="sng" dirty="0">
                <a:solidFill>
                  <a:srgbClr val="FF0000"/>
                </a:solidFill>
                <a:latin typeface="Arial Black" panose="020B0A04020102020204" pitchFamily="34" charset="0"/>
              </a:rPr>
              <a:t> </a:t>
            </a:r>
            <a:r>
              <a:rPr lang="en-GB" b="1" u="sng" dirty="0" err="1">
                <a:solidFill>
                  <a:srgbClr val="FF0000"/>
                </a:solidFill>
                <a:latin typeface="Arial Black" panose="020B0A04020102020204" pitchFamily="34" charset="0"/>
              </a:rPr>
              <a:t>Teleșcoala</a:t>
            </a:r>
            <a:r>
              <a:rPr lang="en-GB" b="1" u="sng" dirty="0">
                <a:solidFill>
                  <a:srgbClr val="FF0000"/>
                </a:solidFill>
                <a:latin typeface="Arial Black" panose="020B0A04020102020204" pitchFamily="34" charset="0"/>
              </a:rPr>
              <a:t> </a:t>
            </a:r>
            <a:r>
              <a:rPr lang="en-GB" b="1" u="sng" dirty="0" err="1">
                <a:solidFill>
                  <a:srgbClr val="FF0000"/>
                </a:solidFill>
                <a:latin typeface="Arial Black" panose="020B0A04020102020204" pitchFamily="34" charset="0"/>
              </a:rPr>
              <a:t>Profesorilor</a:t>
            </a:r>
            <a:r>
              <a:rPr lang="en-GB" b="1" u="sng" dirty="0">
                <a:solidFill>
                  <a:srgbClr val="FF0000"/>
                </a:solidFill>
                <a:latin typeface="Arial Black" panose="020B0A04020102020204" pitchFamily="34" charset="0"/>
              </a:rPr>
              <a:t> </a:t>
            </a:r>
            <a:br>
              <a:rPr lang="en-GB" b="1" u="sng"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r>
              <a:rPr lang="en-GB" b="1" dirty="0">
                <a:solidFill>
                  <a:srgbClr val="FF0000"/>
                </a:solidFill>
                <a:latin typeface="Arial Black" panose="020B0A04020102020204" pitchFamily="34" charset="0"/>
              </a:rPr>
              <a:t>A </a:t>
            </a:r>
            <a:r>
              <a:rPr lang="en-GB" b="1" dirty="0" err="1">
                <a:solidFill>
                  <a:srgbClr val="FF0000"/>
                </a:solidFill>
                <a:latin typeface="Arial Black" panose="020B0A04020102020204" pitchFamily="34" charset="0"/>
              </a:rPr>
              <a:t>fost</a:t>
            </a:r>
            <a:r>
              <a:rPr lang="en-GB" b="1" dirty="0">
                <a:solidFill>
                  <a:srgbClr val="FF0000"/>
                </a:solidFill>
                <a:latin typeface="Arial Black" panose="020B0A04020102020204" pitchFamily="34" charset="0"/>
              </a:rPr>
              <a:t> o </a:t>
            </a:r>
            <a:r>
              <a:rPr lang="en-GB" b="1" dirty="0" err="1">
                <a:solidFill>
                  <a:srgbClr val="FF0000"/>
                </a:solidFill>
                <a:latin typeface="Arial Black" panose="020B0A04020102020204" pitchFamily="34" charset="0"/>
              </a:rPr>
              <a:t>soluție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eficienta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implementată</a:t>
            </a:r>
            <a:r>
              <a:rPr lang="en-GB" b="1" dirty="0">
                <a:solidFill>
                  <a:srgbClr val="FF0000"/>
                </a:solidFill>
                <a:latin typeface="Arial Black" panose="020B0A04020102020204" pitchFamily="34" charset="0"/>
              </a:rPr>
              <a:t> rapid, </a:t>
            </a:r>
            <a:r>
              <a:rPr lang="en-GB" b="1" dirty="0" err="1">
                <a:solidFill>
                  <a:srgbClr val="FF0000"/>
                </a:solidFill>
                <a:latin typeface="Arial Black" panose="020B0A04020102020204" pitchFamily="34" charset="0"/>
              </a:rPr>
              <a:t>focalizată</a:t>
            </a:r>
            <a:r>
              <a:rPr lang="en-GB" b="1" dirty="0">
                <a:solidFill>
                  <a:srgbClr val="FF0000"/>
                </a:solidFill>
                <a:latin typeface="Arial Black" panose="020B0A04020102020204" pitchFamily="34" charset="0"/>
              </a:rPr>
              <a:t> pe </a:t>
            </a:r>
            <a:r>
              <a:rPr lang="en-GB" b="1" dirty="0" err="1">
                <a:solidFill>
                  <a:srgbClr val="FF0000"/>
                </a:solidFill>
                <a:latin typeface="Arial Black" panose="020B0A04020102020204" pitchFamily="34" charset="0"/>
              </a:rPr>
              <a:t>nevoile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cadrelor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de a se </a:t>
            </a:r>
            <a:r>
              <a:rPr lang="en-GB" b="1" dirty="0" err="1">
                <a:solidFill>
                  <a:srgbClr val="FF0000"/>
                </a:solidFill>
                <a:latin typeface="Arial Black" panose="020B0A04020102020204" pitchFamily="34" charset="0"/>
              </a:rPr>
              <a:t>familiariza</a:t>
            </a:r>
            <a:r>
              <a:rPr lang="en-GB" b="1" dirty="0">
                <a:solidFill>
                  <a:srgbClr val="FF0000"/>
                </a:solidFill>
                <a:latin typeface="Arial Black" panose="020B0A04020102020204" pitchFamily="34" charset="0"/>
              </a:rPr>
              <a:t> cu </a:t>
            </a:r>
            <a:r>
              <a:rPr lang="en-GB" b="1" dirty="0" err="1">
                <a:solidFill>
                  <a:srgbClr val="FF0000"/>
                </a:solidFill>
                <a:latin typeface="Arial Black" panose="020B0A04020102020204" pitchFamily="34" charset="0"/>
              </a:rPr>
              <a:t>tehnologia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moderna</a:t>
            </a:r>
            <a:r>
              <a:rPr lang="en-GB" b="1" dirty="0">
                <a:solidFill>
                  <a:srgbClr val="FF0000"/>
                </a:solidFill>
                <a:latin typeface="Arial Black" panose="020B0A04020102020204" pitchFamily="34" charset="0"/>
              </a:rPr>
              <a:t>.</a:t>
            </a:r>
            <a:br>
              <a:rPr lang="en-GB" b="1" dirty="0">
                <a:solidFill>
                  <a:srgbClr val="FF0000"/>
                </a:solidFill>
                <a:latin typeface="Arial Black" panose="020B0A04020102020204" pitchFamily="34" charset="0"/>
              </a:rPr>
            </a:br>
            <a:r>
              <a:rPr lang="en-GB" b="1" dirty="0">
                <a:solidFill>
                  <a:srgbClr val="FF0000"/>
                </a:solidFill>
                <a:latin typeface="Arial Black" panose="020B0A04020102020204" pitchFamily="34" charset="0"/>
              </a:rPr>
              <a:t>A </a:t>
            </a:r>
            <a:r>
              <a:rPr lang="en-GB" b="1" dirty="0" err="1">
                <a:solidFill>
                  <a:srgbClr val="FF0000"/>
                </a:solidFill>
                <a:latin typeface="Arial Black" panose="020B0A04020102020204" pitchFamily="34" charset="0"/>
              </a:rPr>
              <a:t>constat</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intr</a:t>
            </a:r>
            <a:r>
              <a:rPr lang="en-GB" b="1" dirty="0">
                <a:solidFill>
                  <a:srgbClr val="FF0000"/>
                </a:solidFill>
                <a:latin typeface="Arial Black" panose="020B0A04020102020204" pitchFamily="34" charset="0"/>
              </a:rPr>
              <a:t>-o </a:t>
            </a:r>
            <a:r>
              <a:rPr lang="en-GB" b="1" dirty="0" err="1">
                <a:solidFill>
                  <a:srgbClr val="FF0000"/>
                </a:solidFill>
                <a:latin typeface="Arial Black" panose="020B0A04020102020204" pitchFamily="34" charset="0"/>
              </a:rPr>
              <a:t>suita</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sesiuni</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instruire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susținute</a:t>
            </a:r>
            <a:r>
              <a:rPr lang="en-GB" b="1" dirty="0">
                <a:solidFill>
                  <a:srgbClr val="FF0000"/>
                </a:solidFill>
                <a:latin typeface="Arial Black" panose="020B0A04020102020204" pitchFamily="34" charset="0"/>
              </a:rPr>
              <a:t> la </a:t>
            </a:r>
            <a:r>
              <a:rPr lang="en-GB" b="1" dirty="0" err="1">
                <a:solidFill>
                  <a:srgbClr val="FF0000"/>
                </a:solidFill>
                <a:latin typeface="Arial Black" panose="020B0A04020102020204" pitchFamily="34" charset="0"/>
              </a:rPr>
              <a:t>televiziunea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publică</a:t>
            </a:r>
            <a:r>
              <a:rPr lang="en-GB" b="1" dirty="0">
                <a:solidFill>
                  <a:srgbClr val="FF0000"/>
                </a:solidFill>
                <a:latin typeface="Arial Black" panose="020B0A04020102020204" pitchFamily="34" charset="0"/>
              </a:rPr>
              <a:t>, (TVR2), considerate „un </a:t>
            </a:r>
            <a:r>
              <a:rPr lang="en-GB" b="1" dirty="0" err="1">
                <a:solidFill>
                  <a:srgbClr val="FF0000"/>
                </a:solidFill>
                <a:latin typeface="Arial Black" panose="020B0A04020102020204" pitchFamily="34" charset="0"/>
              </a:rPr>
              <a:t>adevarat</a:t>
            </a:r>
            <a:r>
              <a:rPr lang="en-GB" b="1" dirty="0">
                <a:solidFill>
                  <a:srgbClr val="FF0000"/>
                </a:solidFill>
                <a:latin typeface="Arial Black" panose="020B0A04020102020204" pitchFamily="34" charset="0"/>
              </a:rPr>
              <a:t> model” </a:t>
            </a:r>
            <a:r>
              <a:rPr lang="en-GB" b="1" dirty="0" err="1">
                <a:solidFill>
                  <a:srgbClr val="FF0000"/>
                </a:solidFill>
                <a:latin typeface="Arial Black" panose="020B0A04020102020204" pitchFamily="34" charset="0"/>
              </a:rPr>
              <a:t>și</a:t>
            </a:r>
            <a:r>
              <a:rPr lang="en-GB" b="1" dirty="0">
                <a:solidFill>
                  <a:srgbClr val="FF0000"/>
                </a:solidFill>
                <a:latin typeface="Arial Black" panose="020B0A04020102020204" pitchFamily="34" charset="0"/>
              </a:rPr>
              <a:t> se </a:t>
            </a:r>
            <a:r>
              <a:rPr lang="en-GB" b="1" dirty="0" err="1">
                <a:solidFill>
                  <a:srgbClr val="FF0000"/>
                </a:solidFill>
                <a:latin typeface="Arial Black" panose="020B0A04020102020204" pitchFamily="34" charset="0"/>
              </a:rPr>
              <a:t>presupune</a:t>
            </a:r>
            <a:r>
              <a:rPr lang="en-GB" b="1" dirty="0">
                <a:solidFill>
                  <a:srgbClr val="FF0000"/>
                </a:solidFill>
                <a:latin typeface="Arial Black" panose="020B0A04020102020204" pitchFamily="34" charset="0"/>
              </a:rPr>
              <a:t> ca </a:t>
            </a:r>
            <a:r>
              <a:rPr lang="en-GB" b="1" dirty="0" err="1">
                <a:solidFill>
                  <a:srgbClr val="FF0000"/>
                </a:solidFill>
                <a:latin typeface="Arial Black" panose="020B0A04020102020204" pitchFamily="34" charset="0"/>
              </a:rPr>
              <a:t>vor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influența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modul</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viitor</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predare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în</a:t>
            </a:r>
            <a:r>
              <a:rPr lang="en-GB" b="1" dirty="0">
                <a:solidFill>
                  <a:srgbClr val="FF0000"/>
                </a:solidFill>
                <a:latin typeface="Arial Black" panose="020B0A04020102020204" pitchFamily="34" charset="0"/>
              </a:rPr>
              <a:t> special al </a:t>
            </a:r>
            <a:r>
              <a:rPr lang="en-GB" b="1" dirty="0" err="1">
                <a:solidFill>
                  <a:srgbClr val="FF0000"/>
                </a:solidFill>
                <a:latin typeface="Arial Black" panose="020B0A04020102020204" pitchFamily="34" charset="0"/>
              </a:rPr>
              <a:t>profesorilor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debutanti</a:t>
            </a:r>
            <a:r>
              <a:rPr lang="en-GB" b="1" dirty="0">
                <a:solidFill>
                  <a:srgbClr val="FF0000"/>
                </a:solidFill>
                <a:latin typeface="Arial Black" panose="020B0A04020102020204" pitchFamily="34" charset="0"/>
              </a:rPr>
              <a:t>.</a:t>
            </a:r>
          </a:p>
        </p:txBody>
      </p:sp>
      <p:sp>
        <p:nvSpPr>
          <p:cNvPr id="3" name="Content Placeholder 2">
            <a:extLst>
              <a:ext uri="{FF2B5EF4-FFF2-40B4-BE49-F238E27FC236}">
                <a16:creationId xmlns:a16="http://schemas.microsoft.com/office/drawing/2014/main" id="{93FC9020-DA78-43E6-AEAF-614A3999974A}"/>
              </a:ext>
            </a:extLst>
          </p:cNvPr>
          <p:cNvSpPr>
            <a:spLocks noGrp="1"/>
          </p:cNvSpPr>
          <p:nvPr>
            <p:ph idx="1"/>
          </p:nvPr>
        </p:nvSpPr>
        <p:spPr>
          <a:xfrm flipH="1">
            <a:off x="13657942" y="5878286"/>
            <a:ext cx="873983" cy="298676"/>
          </a:xfrm>
        </p:spPr>
        <p:txBody>
          <a:bodyPr>
            <a:normAutofit fontScale="62500" lnSpcReduction="20000"/>
          </a:bodyPr>
          <a:lstStyle/>
          <a:p>
            <a:endParaRPr lang="en-GB" dirty="0"/>
          </a:p>
        </p:txBody>
      </p:sp>
    </p:spTree>
    <p:extLst>
      <p:ext uri="{BB962C8B-B14F-4D97-AF65-F5344CB8AC3E}">
        <p14:creationId xmlns:p14="http://schemas.microsoft.com/office/powerpoint/2010/main" val="1718844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4690-9467-439B-94BD-439B5C25AEC7}"/>
              </a:ext>
            </a:extLst>
          </p:cNvPr>
          <p:cNvSpPr>
            <a:spLocks noGrp="1"/>
          </p:cNvSpPr>
          <p:nvPr>
            <p:ph type="title"/>
          </p:nvPr>
        </p:nvSpPr>
        <p:spPr/>
        <p:txBody>
          <a:bodyPr>
            <a:normAutofit fontScale="90000"/>
          </a:bodyPr>
          <a:lstStyle/>
          <a:p>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r>
              <a:rPr lang="en-GB" b="1" dirty="0" err="1">
                <a:solidFill>
                  <a:srgbClr val="FF0000"/>
                </a:solidFill>
                <a:latin typeface="Arial Black" panose="020B0A04020102020204" pitchFamily="34" charset="0"/>
              </a:rPr>
              <a:t>Așadar</a:t>
            </a:r>
            <a:r>
              <a:rPr lang="en-GB" b="1" dirty="0">
                <a:solidFill>
                  <a:srgbClr val="FF0000"/>
                </a:solidFill>
                <a:latin typeface="Arial Black" panose="020B0A04020102020204" pitchFamily="34" charset="0"/>
              </a:rPr>
              <a:t>, cu </a:t>
            </a:r>
            <a:r>
              <a:rPr lang="en-GB" b="1" dirty="0" err="1">
                <a:solidFill>
                  <a:srgbClr val="FF0000"/>
                </a:solidFill>
                <a:latin typeface="Arial Black" panose="020B0A04020102020204" pitchFamily="34" charset="0"/>
              </a:rPr>
              <a:t>unele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limitări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firești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impuse</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mediul</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comunicare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lecțiile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prezentate</a:t>
            </a:r>
            <a:r>
              <a:rPr lang="en-GB" b="1" dirty="0">
                <a:solidFill>
                  <a:srgbClr val="FF0000"/>
                </a:solidFill>
                <a:latin typeface="Arial Black" panose="020B0A04020102020204" pitchFamily="34" charset="0"/>
              </a:rPr>
              <a:t> public, la </a:t>
            </a:r>
            <a:r>
              <a:rPr lang="en-GB" b="1" dirty="0" err="1">
                <a:solidFill>
                  <a:srgbClr val="FF0000"/>
                </a:solidFill>
                <a:latin typeface="Arial Black" panose="020B0A04020102020204" pitchFamily="34" charset="0"/>
              </a:rPr>
              <a:t>televizor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includ</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într</a:t>
            </a:r>
            <a:r>
              <a:rPr lang="en-GB" b="1" dirty="0">
                <a:solidFill>
                  <a:srgbClr val="FF0000"/>
                </a:solidFill>
                <a:latin typeface="Arial Black" panose="020B0A04020102020204" pitchFamily="34" charset="0"/>
              </a:rPr>
              <a:t>-o mare </a:t>
            </a:r>
            <a:r>
              <a:rPr lang="en-GB" b="1" dirty="0" err="1">
                <a:solidFill>
                  <a:srgbClr val="FF0000"/>
                </a:solidFill>
                <a:latin typeface="Arial Black" panose="020B0A04020102020204" pitchFamily="34" charset="0"/>
              </a:rPr>
              <a:t>măsură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sarcini</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lucru</a:t>
            </a:r>
            <a:r>
              <a:rPr lang="en-GB" b="1" dirty="0">
                <a:solidFill>
                  <a:srgbClr val="FF0000"/>
                </a:solidFill>
                <a:latin typeface="Arial Black" panose="020B0A04020102020204" pitchFamily="34" charset="0"/>
              </a:rPr>
              <a:t> practice, care </a:t>
            </a:r>
            <a:r>
              <a:rPr lang="es-ES" b="1" dirty="0" err="1">
                <a:solidFill>
                  <a:srgbClr val="FF0000"/>
                </a:solidFill>
                <a:latin typeface="Arial Black" panose="020B0A04020102020204" pitchFamily="34" charset="0"/>
              </a:rPr>
              <a:t>stimulează</a:t>
            </a:r>
            <a:r>
              <a:rPr lang="es-ES" b="1" dirty="0">
                <a:solidFill>
                  <a:srgbClr val="FF0000"/>
                </a:solidFill>
                <a:latin typeface="Arial Black" panose="020B0A04020102020204" pitchFamily="34" charset="0"/>
              </a:rPr>
              <a:t> </a:t>
            </a:r>
            <a:r>
              <a:rPr lang="es-ES" b="1" dirty="0" err="1">
                <a:solidFill>
                  <a:srgbClr val="FF0000"/>
                </a:solidFill>
                <a:latin typeface="Arial Black" panose="020B0A04020102020204" pitchFamily="34" charset="0"/>
              </a:rPr>
              <a:t>formarea</a:t>
            </a:r>
            <a:r>
              <a:rPr lang="es-ES" b="1" dirty="0">
                <a:solidFill>
                  <a:srgbClr val="FF0000"/>
                </a:solidFill>
                <a:latin typeface="Arial Black" panose="020B0A04020102020204" pitchFamily="34" charset="0"/>
              </a:rPr>
              <a:t> </a:t>
            </a:r>
            <a:r>
              <a:rPr lang="es-ES" b="1" dirty="0" err="1">
                <a:solidFill>
                  <a:srgbClr val="FF0000"/>
                </a:solidFill>
                <a:latin typeface="Arial Black" panose="020B0A04020102020204" pitchFamily="34" charset="0"/>
              </a:rPr>
              <a:t>unor</a:t>
            </a:r>
            <a:r>
              <a:rPr lang="es-ES" b="1" dirty="0">
                <a:solidFill>
                  <a:srgbClr val="FF0000"/>
                </a:solidFill>
                <a:latin typeface="Arial Black" panose="020B0A04020102020204" pitchFamily="34" charset="0"/>
              </a:rPr>
              <a:t> </a:t>
            </a:r>
            <a:r>
              <a:rPr lang="es-ES" b="1" dirty="0" err="1">
                <a:solidFill>
                  <a:srgbClr val="FF0000"/>
                </a:solidFill>
                <a:latin typeface="Arial Black" panose="020B0A04020102020204" pitchFamily="34" charset="0"/>
              </a:rPr>
              <a:t>capacități</a:t>
            </a:r>
            <a:r>
              <a:rPr lang="es-ES" b="1" dirty="0">
                <a:solidFill>
                  <a:srgbClr val="FF0000"/>
                </a:solidFill>
                <a:latin typeface="Arial Black" panose="020B0A04020102020204" pitchFamily="34" charset="0"/>
              </a:rPr>
              <a:t> de nivel superior.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Situațiile</a:t>
            </a:r>
            <a:r>
              <a:rPr lang="en-GB" b="1" dirty="0">
                <a:solidFill>
                  <a:srgbClr val="FF0000"/>
                </a:solidFill>
                <a:latin typeface="Arial Black" panose="020B0A04020102020204" pitchFamily="34" charset="0"/>
              </a:rPr>
              <a:t> educative </a:t>
            </a:r>
            <a:r>
              <a:rPr lang="en-GB" b="1" dirty="0" err="1">
                <a:solidFill>
                  <a:srgbClr val="FF0000"/>
                </a:solidFill>
                <a:latin typeface="Arial Black" panose="020B0A04020102020204" pitchFamily="34" charset="0"/>
              </a:rPr>
              <a:t>prilejuite</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aceste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emisiuni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Teleșcoala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înregistrate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pentru</a:t>
            </a:r>
            <a:r>
              <a:rPr lang="en-GB" b="1" dirty="0">
                <a:solidFill>
                  <a:srgbClr val="FF0000"/>
                </a:solidFill>
                <a:latin typeface="Arial Black" panose="020B0A04020102020204" pitchFamily="34" charset="0"/>
              </a:rPr>
              <a:t> a fi la </a:t>
            </a:r>
            <a:r>
              <a:rPr lang="en-GB" b="1" dirty="0" err="1">
                <a:solidFill>
                  <a:srgbClr val="FF0000"/>
                </a:solidFill>
                <a:latin typeface="Arial Black" panose="020B0A04020102020204" pitchFamily="34" charset="0"/>
              </a:rPr>
              <a:t>dispoziția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cadrelor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pe termen lung, pot </a:t>
            </a:r>
            <a:r>
              <a:rPr lang="en-GB" b="1" dirty="0" err="1">
                <a:solidFill>
                  <a:srgbClr val="FF0000"/>
                </a:solidFill>
                <a:latin typeface="Arial Black" panose="020B0A04020102020204" pitchFamily="34" charset="0"/>
              </a:rPr>
              <a:t>constitui</a:t>
            </a:r>
            <a:r>
              <a:rPr lang="en-GB" b="1" dirty="0">
                <a:solidFill>
                  <a:srgbClr val="FF0000"/>
                </a:solidFill>
                <a:latin typeface="Arial Black" panose="020B0A04020102020204" pitchFamily="34" charset="0"/>
              </a:rPr>
              <a:t> un </a:t>
            </a:r>
            <a:r>
              <a:rPr lang="en-GB" b="1" dirty="0" err="1">
                <a:solidFill>
                  <a:srgbClr val="FF0000"/>
                </a:solidFill>
                <a:latin typeface="Arial Black" panose="020B0A04020102020204" pitchFamily="34" charset="0"/>
              </a:rPr>
              <a:t>reper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pentru</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inovare</a:t>
            </a:r>
            <a:r>
              <a:rPr lang="en-GB" b="1" dirty="0">
                <a:solidFill>
                  <a:srgbClr val="FF0000"/>
                </a:solidFill>
                <a:latin typeface="Arial Black" panose="020B0A04020102020204" pitchFamily="34" charset="0"/>
              </a:rPr>
              <a:t>.</a:t>
            </a:r>
          </a:p>
        </p:txBody>
      </p:sp>
      <p:sp>
        <p:nvSpPr>
          <p:cNvPr id="3" name="Content Placeholder 2">
            <a:extLst>
              <a:ext uri="{FF2B5EF4-FFF2-40B4-BE49-F238E27FC236}">
                <a16:creationId xmlns:a16="http://schemas.microsoft.com/office/drawing/2014/main" id="{BC3EA771-3FC4-4C4A-B646-252C8D405895}"/>
              </a:ext>
            </a:extLst>
          </p:cNvPr>
          <p:cNvSpPr>
            <a:spLocks noGrp="1"/>
          </p:cNvSpPr>
          <p:nvPr>
            <p:ph idx="1"/>
          </p:nvPr>
        </p:nvSpPr>
        <p:spPr>
          <a:xfrm flipH="1" flipV="1">
            <a:off x="576774" y="7230792"/>
            <a:ext cx="261424" cy="70339"/>
          </a:xfrm>
        </p:spPr>
        <p:txBody>
          <a:bodyPr>
            <a:normAutofit fontScale="25000" lnSpcReduction="20000"/>
          </a:bodyPr>
          <a:lstStyle/>
          <a:p>
            <a:endParaRPr lang="en-GB" dirty="0"/>
          </a:p>
        </p:txBody>
      </p:sp>
    </p:spTree>
    <p:extLst>
      <p:ext uri="{BB962C8B-B14F-4D97-AF65-F5344CB8AC3E}">
        <p14:creationId xmlns:p14="http://schemas.microsoft.com/office/powerpoint/2010/main" val="1629308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4690-9467-439B-94BD-439B5C25AEC7}"/>
              </a:ext>
            </a:extLst>
          </p:cNvPr>
          <p:cNvSpPr>
            <a:spLocks noGrp="1"/>
          </p:cNvSpPr>
          <p:nvPr>
            <p:ph type="title"/>
          </p:nvPr>
        </p:nvSpPr>
        <p:spPr/>
        <p:txBody>
          <a:bodyPr>
            <a:normAutofit fontScale="90000"/>
          </a:bodyPr>
          <a:lstStyle/>
          <a:p>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r>
              <a:rPr lang="en-GB" b="1" dirty="0">
                <a:solidFill>
                  <a:srgbClr val="FF0000"/>
                </a:solidFill>
                <a:latin typeface="Arial Black" panose="020B0A04020102020204" pitchFamily="34" charset="0"/>
              </a:rPr>
              <a:t>Pe </a:t>
            </a:r>
            <a:r>
              <a:rPr lang="en-GB" b="1" dirty="0" err="1">
                <a:solidFill>
                  <a:srgbClr val="FF0000"/>
                </a:solidFill>
                <a:latin typeface="Arial Black" panose="020B0A04020102020204" pitchFamily="34" charset="0"/>
              </a:rPr>
              <a:t>durata</a:t>
            </a:r>
            <a:r>
              <a:rPr lang="en-GB" b="1" dirty="0">
                <a:solidFill>
                  <a:srgbClr val="FF0000"/>
                </a:solidFill>
                <a:latin typeface="Arial Black" panose="020B0A04020102020204" pitchFamily="34" charset="0"/>
              </a:rPr>
              <a:t> a 15 </a:t>
            </a:r>
            <a:r>
              <a:rPr lang="en-GB" b="1" dirty="0" err="1">
                <a:solidFill>
                  <a:srgbClr val="FF0000"/>
                </a:solidFill>
                <a:latin typeface="Arial Black" panose="020B0A04020102020204" pitchFamily="34" charset="0"/>
              </a:rPr>
              <a:t>cursuri</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cadrele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didactice</a:t>
            </a:r>
            <a:r>
              <a:rPr lang="en-GB" b="1" dirty="0">
                <a:solidFill>
                  <a:srgbClr val="FF0000"/>
                </a:solidFill>
                <a:latin typeface="Arial Black" panose="020B0A04020102020204" pitchFamily="34" charset="0"/>
              </a:rPr>
              <a:t> au </a:t>
            </a:r>
            <a:r>
              <a:rPr lang="en-GB" b="1" dirty="0" err="1">
                <a:solidFill>
                  <a:srgbClr val="FF0000"/>
                </a:solidFill>
                <a:latin typeface="Arial Black" panose="020B0A04020102020204" pitchFamily="34" charset="0"/>
              </a:rPr>
              <a:t>avut</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posibilitatea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parcurgă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conținuturi</a:t>
            </a:r>
            <a:r>
              <a:rPr lang="en-GB" b="1" dirty="0">
                <a:solidFill>
                  <a:srgbClr val="FF0000"/>
                </a:solidFill>
                <a:latin typeface="Arial Black" panose="020B0A04020102020204" pitchFamily="34" charset="0"/>
              </a:rPr>
              <a:t> cu </a:t>
            </a:r>
            <a:r>
              <a:rPr lang="en-GB" b="1" dirty="0" err="1">
                <a:solidFill>
                  <a:srgbClr val="FF0000"/>
                </a:solidFill>
                <a:latin typeface="Arial Black" panose="020B0A04020102020204" pitchFamily="34" charset="0"/>
              </a:rPr>
              <a:t>privire</a:t>
            </a:r>
            <a:r>
              <a:rPr lang="en-GB" b="1" dirty="0">
                <a:solidFill>
                  <a:srgbClr val="FF0000"/>
                </a:solidFill>
                <a:latin typeface="Arial Black" panose="020B0A04020102020204" pitchFamily="34" charset="0"/>
              </a:rPr>
              <a:t> la </a:t>
            </a:r>
            <a:r>
              <a:rPr lang="en-GB" b="1" dirty="0" err="1">
                <a:solidFill>
                  <a:srgbClr val="FF0000"/>
                </a:solidFill>
                <a:latin typeface="Arial Black" panose="020B0A04020102020204" pitchFamily="34" charset="0"/>
              </a:rPr>
              <a:t>utilizarea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platformelor</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educaționale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pentru</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susținerea</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lecții</a:t>
            </a:r>
            <a:r>
              <a:rPr lang="en-GB" b="1" dirty="0">
                <a:solidFill>
                  <a:srgbClr val="FF0000"/>
                </a:solidFill>
                <a:latin typeface="Arial Black" panose="020B0A04020102020204" pitchFamily="34" charset="0"/>
              </a:rPr>
              <a:t> on-line. </a:t>
            </a:r>
            <a:r>
              <a:rPr lang="en-GB" b="1" dirty="0" err="1">
                <a:solidFill>
                  <a:srgbClr val="FF0000"/>
                </a:solidFill>
                <a:latin typeface="Arial Black" panose="020B0A04020102020204" pitchFamily="34" charset="0"/>
              </a:rPr>
              <a:t>Tematica</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abordată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vizează</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funcționalitățile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puse</a:t>
            </a:r>
            <a:r>
              <a:rPr lang="en-GB" b="1" dirty="0">
                <a:solidFill>
                  <a:srgbClr val="FF0000"/>
                </a:solidFill>
                <a:latin typeface="Arial Black" panose="020B0A04020102020204" pitchFamily="34" charset="0"/>
              </a:rPr>
              <a:t> la </a:t>
            </a:r>
            <a:r>
              <a:rPr lang="en-GB" b="1" dirty="0" err="1">
                <a:solidFill>
                  <a:srgbClr val="FF0000"/>
                </a:solidFill>
                <a:latin typeface="Arial Black" panose="020B0A04020102020204" pitchFamily="34" charset="0"/>
              </a:rPr>
              <a:t>dispoziție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în</a:t>
            </a:r>
            <a:r>
              <a:rPr lang="en-GB" b="1" dirty="0">
                <a:solidFill>
                  <a:srgbClr val="FF0000"/>
                </a:solidFill>
                <a:latin typeface="Arial Black" panose="020B0A04020102020204" pitchFamily="34" charset="0"/>
              </a:rPr>
              <a:t> mod </a:t>
            </a:r>
            <a:r>
              <a:rPr lang="en-GB" b="1" dirty="0" err="1">
                <a:solidFill>
                  <a:srgbClr val="FF0000"/>
                </a:solidFill>
                <a:latin typeface="Arial Black" panose="020B0A04020102020204" pitchFamily="34" charset="0"/>
              </a:rPr>
              <a:t>gratuit</a:t>
            </a:r>
            <a:r>
              <a:rPr lang="en-GB" b="1" dirty="0">
                <a:solidFill>
                  <a:srgbClr val="FF0000"/>
                </a:solidFill>
                <a:latin typeface="Arial Black" panose="020B0A04020102020204" pitchFamily="34" charset="0"/>
              </a:rPr>
              <a:t>, de </a:t>
            </a:r>
            <a:r>
              <a:rPr lang="en-GB" b="1" dirty="0" err="1">
                <a:solidFill>
                  <a:srgbClr val="FF0000"/>
                </a:solidFill>
                <a:latin typeface="Arial Black" panose="020B0A04020102020204" pitchFamily="34" charset="0"/>
              </a:rPr>
              <a:t>către</a:t>
            </a:r>
            <a:r>
              <a:rPr lang="en-GB" b="1" dirty="0">
                <a:solidFill>
                  <a:srgbClr val="FF0000"/>
                </a:solidFill>
                <a:latin typeface="Arial Black" panose="020B0A04020102020204" pitchFamily="34" charset="0"/>
              </a:rPr>
              <a:t> Google </a:t>
            </a:r>
            <a:r>
              <a:rPr lang="en-GB" b="1" dirty="0" err="1">
                <a:solidFill>
                  <a:srgbClr val="FF0000"/>
                </a:solidFill>
                <a:latin typeface="Arial Black" panose="020B0A04020102020204" pitchFamily="34" charset="0"/>
              </a:rPr>
              <a:t>și</a:t>
            </a:r>
            <a:r>
              <a:rPr lang="en-GB" b="1" dirty="0">
                <a:solidFill>
                  <a:srgbClr val="FF0000"/>
                </a:solidFill>
                <a:latin typeface="Arial Black" panose="020B0A04020102020204" pitchFamily="34" charset="0"/>
              </a:rPr>
              <a:t> Microsoft, </a:t>
            </a:r>
            <a:r>
              <a:rPr lang="en-GB" b="1" dirty="0" err="1">
                <a:solidFill>
                  <a:srgbClr val="FF0000"/>
                </a:solidFill>
                <a:latin typeface="Arial Black" panose="020B0A04020102020204" pitchFamily="34" charset="0"/>
              </a:rPr>
              <a:t>respectiv</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platformele</a:t>
            </a:r>
            <a:r>
              <a:rPr lang="en-GB" b="1" dirty="0">
                <a:solidFill>
                  <a:srgbClr val="FF0000"/>
                </a:solidFill>
                <a:latin typeface="Arial Black" panose="020B0A04020102020204" pitchFamily="34" charset="0"/>
              </a:rPr>
              <a:t> G Suite for Education </a:t>
            </a:r>
            <a:r>
              <a:rPr lang="en-GB" b="1" dirty="0" err="1">
                <a:solidFill>
                  <a:srgbClr val="FF0000"/>
                </a:solidFill>
                <a:latin typeface="Arial Black" panose="020B0A04020102020204" pitchFamily="34" charset="0"/>
              </a:rPr>
              <a:t>și</a:t>
            </a:r>
            <a:r>
              <a:rPr lang="en-GB" b="1" dirty="0">
                <a:solidFill>
                  <a:srgbClr val="FF0000"/>
                </a:solidFill>
                <a:latin typeface="Arial Black" panose="020B0A04020102020204" pitchFamily="34" charset="0"/>
              </a:rPr>
              <a:t> Microsoft Office 360.</a:t>
            </a: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br>
              <a:rPr lang="en-GB" b="1" dirty="0">
                <a:solidFill>
                  <a:srgbClr val="FF0000"/>
                </a:solidFill>
                <a:latin typeface="Arial Black" panose="020B0A04020102020204" pitchFamily="34" charset="0"/>
              </a:rPr>
            </a:br>
            <a:endParaRPr lang="en-GB" b="1" dirty="0">
              <a:solidFill>
                <a:srgbClr val="FF000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BC3EA771-3FC4-4C4A-B646-252C8D405895}"/>
              </a:ext>
            </a:extLst>
          </p:cNvPr>
          <p:cNvSpPr>
            <a:spLocks noGrp="1"/>
          </p:cNvSpPr>
          <p:nvPr>
            <p:ph idx="1"/>
          </p:nvPr>
        </p:nvSpPr>
        <p:spPr>
          <a:xfrm flipH="1" flipV="1">
            <a:off x="576774" y="7230792"/>
            <a:ext cx="261424" cy="70339"/>
          </a:xfrm>
        </p:spPr>
        <p:txBody>
          <a:bodyPr>
            <a:normAutofit fontScale="25000" lnSpcReduction="20000"/>
          </a:bodyPr>
          <a:lstStyle/>
          <a:p>
            <a:endParaRPr lang="en-GB" dirty="0"/>
          </a:p>
        </p:txBody>
      </p:sp>
    </p:spTree>
    <p:extLst>
      <p:ext uri="{BB962C8B-B14F-4D97-AF65-F5344CB8AC3E}">
        <p14:creationId xmlns:p14="http://schemas.microsoft.com/office/powerpoint/2010/main" val="74878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5AC0-DE35-4527-9CAA-23AB9B6A31A1}"/>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3CF67829-3F9B-4F29-BF6F-C32418959D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429" y="0"/>
            <a:ext cx="12469429" cy="6858000"/>
          </a:xfrm>
        </p:spPr>
      </p:pic>
    </p:spTree>
    <p:extLst>
      <p:ext uri="{BB962C8B-B14F-4D97-AF65-F5344CB8AC3E}">
        <p14:creationId xmlns:p14="http://schemas.microsoft.com/office/powerpoint/2010/main" val="2080545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a:xfrm>
            <a:off x="838200" y="365125"/>
            <a:ext cx="11034932" cy="6190420"/>
          </a:xfrm>
        </p:spPr>
        <p:txBody>
          <a:bodyPr>
            <a:normAutofit fontScale="90000"/>
          </a:bodyPr>
          <a:lstStyle/>
          <a:p>
            <a:r>
              <a:rPr lang="en-GB" b="1" u="sng" dirty="0" err="1">
                <a:solidFill>
                  <a:srgbClr val="FF0000"/>
                </a:solidFill>
                <a:effectLst/>
                <a:latin typeface="Arial Black" panose="020B0A04020102020204" pitchFamily="34" charset="0"/>
              </a:rPr>
              <a:t>Definitivat</a:t>
            </a:r>
            <a:br>
              <a:rPr lang="en-GB" b="1" i="1" u="sng" dirty="0">
                <a:solidFill>
                  <a:srgbClr val="FF0000"/>
                </a:solidFill>
                <a:effectLst/>
                <a:latin typeface="Arial Black" panose="020B0A04020102020204" pitchFamily="34" charset="0"/>
              </a:rPr>
            </a:br>
            <a:br>
              <a:rPr lang="en-GB" b="1" i="0" dirty="0">
                <a:solidFill>
                  <a:srgbClr val="FF0000"/>
                </a:solidFill>
                <a:effectLst/>
                <a:latin typeface="Arial Black" panose="020B0A04020102020204" pitchFamily="34" charset="0"/>
              </a:rPr>
            </a:br>
            <a:r>
              <a:rPr lang="en-GB" b="1" dirty="0" err="1">
                <a:solidFill>
                  <a:srgbClr val="FF0000"/>
                </a:solidFill>
                <a:latin typeface="Arial Black" panose="020B0A04020102020204" pitchFamily="34" charset="0"/>
              </a:rPr>
              <a:t>S</a:t>
            </a:r>
            <a:r>
              <a:rPr lang="en-GB" b="1" i="0" dirty="0" err="1">
                <a:solidFill>
                  <a:srgbClr val="FF0000"/>
                </a:solidFill>
                <a:effectLst/>
                <a:latin typeface="Arial Black" panose="020B0A04020102020204" pitchFamily="34" charset="0"/>
              </a:rPr>
              <a:t>tructura</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examenului</a:t>
            </a:r>
            <a:r>
              <a:rPr lang="en-GB" b="1" i="0" dirty="0">
                <a:solidFill>
                  <a:srgbClr val="FF0000"/>
                </a:solidFill>
                <a:effectLst/>
                <a:latin typeface="Arial Black" panose="020B0A04020102020204" pitchFamily="34" charset="0"/>
              </a:rPr>
              <a:t>:</a:t>
            </a:r>
            <a:br>
              <a:rPr lang="en-GB" b="1" i="0" dirty="0">
                <a:solidFill>
                  <a:srgbClr val="FF0000"/>
                </a:solidFill>
                <a:effectLst/>
                <a:latin typeface="Arial Black" panose="020B0A04020102020204" pitchFamily="34" charset="0"/>
              </a:rPr>
            </a:br>
            <a:br>
              <a:rPr lang="en-GB" b="1" i="0" dirty="0">
                <a:solidFill>
                  <a:srgbClr val="FF0000"/>
                </a:solidFill>
                <a:effectLst/>
                <a:latin typeface="Arial Black" panose="020B0A04020102020204" pitchFamily="34" charset="0"/>
              </a:rPr>
            </a:br>
            <a:r>
              <a:rPr lang="en-GB" b="1" i="0" dirty="0">
                <a:solidFill>
                  <a:srgbClr val="FF0000"/>
                </a:solidFill>
                <a:effectLst/>
                <a:latin typeface="Arial Black" panose="020B0A04020102020204" pitchFamily="34" charset="0"/>
              </a:rPr>
              <a:t>Etapa I - </a:t>
            </a:r>
            <a:r>
              <a:rPr lang="en-GB" b="1" i="0" dirty="0" err="1">
                <a:solidFill>
                  <a:srgbClr val="FF0000"/>
                </a:solidFill>
                <a:effectLst/>
                <a:latin typeface="Arial Black" panose="020B0A04020102020204" pitchFamily="34" charset="0"/>
              </a:rPr>
              <a:t>eliminatorie</a:t>
            </a:r>
            <a:r>
              <a:rPr lang="en-GB" b="1" i="0" dirty="0">
                <a:solidFill>
                  <a:srgbClr val="FF0000"/>
                </a:solidFill>
                <a:effectLst/>
                <a:latin typeface="Arial Black" panose="020B0A04020102020204" pitchFamily="34" charset="0"/>
              </a:rPr>
              <a:t> - </a:t>
            </a:r>
            <a:r>
              <a:rPr lang="en-GB" b="1" i="0" dirty="0" err="1">
                <a:solidFill>
                  <a:srgbClr val="FF0000"/>
                </a:solidFill>
                <a:effectLst/>
                <a:latin typeface="Arial Black" panose="020B0A04020102020204" pitchFamily="34" charset="0"/>
              </a:rPr>
              <a:t>presupune</a:t>
            </a:r>
            <a:r>
              <a:rPr lang="en-GB" b="1" i="0" dirty="0">
                <a:solidFill>
                  <a:srgbClr val="FF0000"/>
                </a:solidFill>
                <a:effectLst/>
                <a:latin typeface="Arial Black" panose="020B0A04020102020204" pitchFamily="34" charset="0"/>
              </a:rPr>
              <a:t>:</a:t>
            </a:r>
            <a:br>
              <a:rPr lang="en-GB" b="1" i="0" dirty="0">
                <a:solidFill>
                  <a:srgbClr val="FF0000"/>
                </a:solidFill>
                <a:effectLst/>
                <a:latin typeface="Arial Black" panose="020B0A04020102020204" pitchFamily="34" charset="0"/>
              </a:rPr>
            </a:br>
            <a:r>
              <a:rPr lang="en-GB" b="1" i="0" dirty="0">
                <a:solidFill>
                  <a:srgbClr val="FF0000"/>
                </a:solidFill>
                <a:effectLst/>
                <a:latin typeface="Arial Black" panose="020B0A04020102020204" pitchFamily="34" charset="0"/>
              </a:rPr>
              <a:t>a) </a:t>
            </a:r>
            <a:r>
              <a:rPr lang="en-GB" b="1" i="0" dirty="0" err="1">
                <a:solidFill>
                  <a:srgbClr val="FF0000"/>
                </a:solidFill>
                <a:effectLst/>
                <a:latin typeface="Arial Black" panose="020B0A04020102020204" pitchFamily="34" charset="0"/>
              </a:rPr>
              <a:t>susținerea</a:t>
            </a:r>
            <a:r>
              <a:rPr lang="en-GB" b="1" i="0" dirty="0">
                <a:solidFill>
                  <a:srgbClr val="FF0000"/>
                </a:solidFill>
                <a:effectLst/>
                <a:latin typeface="Arial Black" panose="020B0A04020102020204" pitchFamily="34" charset="0"/>
              </a:rPr>
              <a:t> a </a:t>
            </a:r>
            <a:r>
              <a:rPr lang="en-GB" b="1" i="0" dirty="0" err="1">
                <a:solidFill>
                  <a:srgbClr val="FF0000"/>
                </a:solidFill>
                <a:effectLst/>
                <a:latin typeface="Arial Black" panose="020B0A04020102020204" pitchFamily="34" charset="0"/>
              </a:rPr>
              <a:t>cel</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puțin</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unei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inspecții</a:t>
            </a:r>
            <a:r>
              <a:rPr lang="en-GB" b="1" i="0" dirty="0">
                <a:solidFill>
                  <a:srgbClr val="FF0000"/>
                </a:solidFill>
                <a:effectLst/>
                <a:latin typeface="Arial Black" panose="020B0A04020102020204" pitchFamily="34" charset="0"/>
              </a:rPr>
              <a:t> de </a:t>
            </a:r>
            <a:r>
              <a:rPr lang="en-GB" b="1" i="0" dirty="0" err="1">
                <a:solidFill>
                  <a:srgbClr val="FF0000"/>
                </a:solidFill>
                <a:effectLst/>
                <a:latin typeface="Arial Black" panose="020B0A04020102020204" pitchFamily="34" charset="0"/>
              </a:rPr>
              <a:t>specialitate</a:t>
            </a:r>
            <a:r>
              <a:rPr lang="en-GB" b="1" dirty="0">
                <a:solidFill>
                  <a:srgbClr val="FF0000"/>
                </a:solidFill>
                <a:latin typeface="Arial Black" panose="020B0A04020102020204" pitchFamily="34" charset="0"/>
              </a:rPr>
              <a:t> </a:t>
            </a:r>
            <a:r>
              <a:rPr lang="en-GB" b="1" dirty="0" err="1">
                <a:solidFill>
                  <a:srgbClr val="FF0000"/>
                </a:solidFill>
                <a:latin typeface="Arial Black" panose="020B0A04020102020204" pitchFamily="34" charset="0"/>
              </a:rPr>
              <a:t>sau</a:t>
            </a:r>
            <a:r>
              <a:rPr lang="en-GB" b="1" dirty="0">
                <a:solidFill>
                  <a:srgbClr val="FF0000"/>
                </a:solidFill>
                <a:latin typeface="Arial Black" panose="020B0A04020102020204" pitchFamily="34" charset="0"/>
              </a:rPr>
              <a:t> </a:t>
            </a:r>
            <a:r>
              <a:rPr lang="en-GB" b="1" i="0" dirty="0" err="1">
                <a:solidFill>
                  <a:srgbClr val="FF0000"/>
                </a:solidFill>
                <a:effectLst/>
                <a:latin typeface="Arial Black" panose="020B0A04020102020204" pitchFamily="34" charset="0"/>
              </a:rPr>
              <a:t>recunoașterea</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notei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obținute</a:t>
            </a:r>
            <a:r>
              <a:rPr lang="en-GB" b="1" i="0" dirty="0">
                <a:solidFill>
                  <a:srgbClr val="FF0000"/>
                </a:solidFill>
                <a:effectLst/>
                <a:latin typeface="Arial Black" panose="020B0A04020102020204" pitchFamily="34" charset="0"/>
              </a:rPr>
              <a:t> la ultima </a:t>
            </a:r>
            <a:r>
              <a:rPr lang="en-GB" b="1" i="0" dirty="0" err="1">
                <a:solidFill>
                  <a:srgbClr val="FF0000"/>
                </a:solidFill>
                <a:effectLst/>
                <a:latin typeface="Arial Black" panose="020B0A04020102020204" pitchFamily="34" charset="0"/>
              </a:rPr>
              <a:t>inspecție</a:t>
            </a:r>
            <a:r>
              <a:rPr lang="en-GB" b="1" i="0" dirty="0">
                <a:solidFill>
                  <a:srgbClr val="FF0000"/>
                </a:solidFill>
                <a:effectLst/>
                <a:latin typeface="Arial Black" panose="020B0A04020102020204" pitchFamily="34" charset="0"/>
              </a:rPr>
              <a:t> la </a:t>
            </a:r>
            <a:r>
              <a:rPr lang="en-GB" b="1" i="0" dirty="0" err="1">
                <a:solidFill>
                  <a:srgbClr val="FF0000"/>
                </a:solidFill>
                <a:effectLst/>
                <a:latin typeface="Arial Black" panose="020B0A04020102020204" pitchFamily="34" charset="0"/>
              </a:rPr>
              <a:t>clasă</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inspecție</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susținută</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în</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calitate</a:t>
            </a:r>
            <a:r>
              <a:rPr lang="en-GB" b="1" i="0" dirty="0">
                <a:solidFill>
                  <a:srgbClr val="FF0000"/>
                </a:solidFill>
                <a:effectLst/>
                <a:latin typeface="Arial Black" panose="020B0A04020102020204" pitchFamily="34" charset="0"/>
              </a:rPr>
              <a:t> de </a:t>
            </a:r>
            <a:r>
              <a:rPr lang="en-GB" b="1" i="0" dirty="0" err="1">
                <a:solidFill>
                  <a:srgbClr val="FF0000"/>
                </a:solidFill>
                <a:effectLst/>
                <a:latin typeface="Arial Black" panose="020B0A04020102020204" pitchFamily="34" charset="0"/>
              </a:rPr>
              <a:t>cadru</a:t>
            </a:r>
            <a:r>
              <a:rPr lang="en-GB" b="1" i="0" dirty="0">
                <a:solidFill>
                  <a:srgbClr val="FF0000"/>
                </a:solidFill>
                <a:effectLst/>
                <a:latin typeface="Arial Black" panose="020B0A04020102020204" pitchFamily="34" charset="0"/>
              </a:rPr>
              <a:t> didactic </a:t>
            </a:r>
            <a:r>
              <a:rPr lang="en-GB" b="1" i="0" dirty="0" err="1">
                <a:solidFill>
                  <a:srgbClr val="FF0000"/>
                </a:solidFill>
                <a:effectLst/>
                <a:latin typeface="Arial Black" panose="020B0A04020102020204" pitchFamily="34" charset="0"/>
              </a:rPr>
              <a:t>calificat</a:t>
            </a:r>
            <a:r>
              <a:rPr lang="en-GB" b="1" i="0" dirty="0">
                <a:solidFill>
                  <a:srgbClr val="FF0000"/>
                </a:solidFill>
                <a:effectLst/>
                <a:latin typeface="Arial Black" panose="020B0A04020102020204" pitchFamily="34" charset="0"/>
              </a:rPr>
              <a:t>;</a:t>
            </a:r>
            <a:br>
              <a:rPr lang="en-GB" b="1" i="0" dirty="0">
                <a:solidFill>
                  <a:srgbClr val="FF0000"/>
                </a:solidFill>
                <a:effectLst/>
                <a:latin typeface="Arial Black" panose="020B0A04020102020204" pitchFamily="34" charset="0"/>
              </a:rPr>
            </a:br>
            <a:r>
              <a:rPr lang="en-GB" b="1" i="0" dirty="0">
                <a:solidFill>
                  <a:srgbClr val="FF0000"/>
                </a:solidFill>
                <a:effectLst/>
                <a:latin typeface="Arial Black" panose="020B0A04020102020204" pitchFamily="34" charset="0"/>
              </a:rPr>
              <a:t>b) </a:t>
            </a:r>
            <a:r>
              <a:rPr lang="en-GB" b="1" i="0" dirty="0" err="1">
                <a:solidFill>
                  <a:srgbClr val="FF0000"/>
                </a:solidFill>
                <a:effectLst/>
                <a:latin typeface="Arial Black" panose="020B0A04020102020204" pitchFamily="34" charset="0"/>
              </a:rPr>
              <a:t>evaluarea</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portofoliului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profesional</a:t>
            </a:r>
            <a:r>
              <a:rPr lang="en-GB" b="1" i="0" dirty="0">
                <a:solidFill>
                  <a:srgbClr val="FF0000"/>
                </a:solidFill>
                <a:effectLst/>
                <a:latin typeface="Arial Black" panose="020B0A04020102020204" pitchFamily="34" charset="0"/>
              </a:rPr>
              <a:t>.</a:t>
            </a: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1061513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br>
              <a:rPr lang="en-GB" b="1" i="0" dirty="0">
                <a:solidFill>
                  <a:srgbClr val="333333"/>
                </a:solidFill>
                <a:effectLst/>
                <a:latin typeface="Roboto Condensed"/>
              </a:rPr>
            </a:br>
            <a:r>
              <a:rPr lang="en-GB" b="1" i="0" dirty="0">
                <a:solidFill>
                  <a:srgbClr val="FF0000"/>
                </a:solidFill>
                <a:effectLst/>
                <a:latin typeface="Arial Black" panose="020B0A04020102020204" pitchFamily="34" charset="0"/>
              </a:rPr>
              <a:t>Etapa a II-a (</a:t>
            </a:r>
            <a:r>
              <a:rPr lang="en-GB" b="1" i="0" dirty="0" err="1">
                <a:solidFill>
                  <a:srgbClr val="FF0000"/>
                </a:solidFill>
                <a:effectLst/>
                <a:latin typeface="Arial Black" panose="020B0A04020102020204" pitchFamily="34" charset="0"/>
              </a:rPr>
              <a:t>finală</a:t>
            </a:r>
            <a:r>
              <a:rPr lang="en-GB" b="1" i="0" dirty="0">
                <a:solidFill>
                  <a:srgbClr val="FF0000"/>
                </a:solidFill>
                <a:effectLst/>
                <a:latin typeface="Arial Black" panose="020B0A04020102020204" pitchFamily="34" charset="0"/>
              </a:rPr>
              <a:t>): o </a:t>
            </a:r>
            <a:r>
              <a:rPr lang="en-GB" b="1" i="0" dirty="0" err="1">
                <a:solidFill>
                  <a:srgbClr val="FF0000"/>
                </a:solidFill>
                <a:effectLst/>
                <a:latin typeface="Arial Black" panose="020B0A04020102020204" pitchFamily="34" charset="0"/>
              </a:rPr>
              <a:t>probă</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scrisă</a:t>
            </a:r>
            <a:br>
              <a:rPr lang="en-GB" b="1" i="0" dirty="0">
                <a:solidFill>
                  <a:srgbClr val="FF0000"/>
                </a:solidFill>
                <a:effectLst/>
                <a:latin typeface="Arial Black" panose="020B0A04020102020204" pitchFamily="34" charset="0"/>
              </a:rPr>
            </a:br>
            <a:br>
              <a:rPr lang="en-GB" b="1" i="0" dirty="0">
                <a:solidFill>
                  <a:srgbClr val="FF0000"/>
                </a:solidFill>
                <a:effectLst/>
                <a:latin typeface="Arial Black" panose="020B0A04020102020204" pitchFamily="34" charset="0"/>
              </a:rPr>
            </a:br>
            <a:r>
              <a:rPr lang="en-GB" b="1" dirty="0" err="1">
                <a:solidFill>
                  <a:srgbClr val="FF0000"/>
                </a:solidFill>
                <a:latin typeface="Arial Black" panose="020B0A04020102020204" pitchFamily="34" charset="0"/>
              </a:rPr>
              <a:t>C</a:t>
            </a:r>
            <a:r>
              <a:rPr lang="en-GB" b="1" i="0" dirty="0" err="1">
                <a:solidFill>
                  <a:srgbClr val="FF0000"/>
                </a:solidFill>
                <a:effectLst/>
                <a:latin typeface="Arial Black" panose="020B0A04020102020204" pitchFamily="34" charset="0"/>
              </a:rPr>
              <a:t>andidații</a:t>
            </a:r>
            <a:r>
              <a:rPr lang="en-GB" b="1" i="0" dirty="0">
                <a:solidFill>
                  <a:srgbClr val="FF0000"/>
                </a:solidFill>
                <a:effectLst/>
                <a:latin typeface="Arial Black" panose="020B0A04020102020204" pitchFamily="34" charset="0"/>
              </a:rPr>
              <a:t> care nu au </a:t>
            </a:r>
            <a:r>
              <a:rPr lang="en-GB" b="1" i="0" dirty="0" err="1">
                <a:solidFill>
                  <a:srgbClr val="FF0000"/>
                </a:solidFill>
                <a:effectLst/>
                <a:latin typeface="Arial Black" panose="020B0A04020102020204" pitchFamily="34" charset="0"/>
              </a:rPr>
              <a:t>susținut</a:t>
            </a:r>
            <a:r>
              <a:rPr lang="en-GB" b="1" i="0" dirty="0">
                <a:solidFill>
                  <a:srgbClr val="FF0000"/>
                </a:solidFill>
                <a:effectLst/>
                <a:latin typeface="Arial Black" panose="020B0A04020102020204" pitchFamily="34" charset="0"/>
              </a:rPr>
              <a:t> prima </a:t>
            </a:r>
            <a:r>
              <a:rPr lang="en-GB" b="1" i="0" dirty="0" err="1">
                <a:solidFill>
                  <a:srgbClr val="FF0000"/>
                </a:solidFill>
                <a:effectLst/>
                <a:latin typeface="Arial Black" panose="020B0A04020102020204" pitchFamily="34" charset="0"/>
              </a:rPr>
              <a:t>inspecție</a:t>
            </a:r>
            <a:r>
              <a:rPr lang="en-GB" b="1" i="0" dirty="0">
                <a:solidFill>
                  <a:srgbClr val="FF0000"/>
                </a:solidFill>
                <a:effectLst/>
                <a:latin typeface="Arial Black" panose="020B0A04020102020204" pitchFamily="34" charset="0"/>
              </a:rPr>
              <a:t> de </a:t>
            </a:r>
            <a:r>
              <a:rPr lang="en-GB" b="1" i="0" dirty="0" err="1">
                <a:solidFill>
                  <a:srgbClr val="FF0000"/>
                </a:solidFill>
                <a:effectLst/>
                <a:latin typeface="Arial Black" panose="020B0A04020102020204" pitchFamily="34" charset="0"/>
              </a:rPr>
              <a:t>specialitate</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în</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cadrul</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examenului</a:t>
            </a:r>
            <a:r>
              <a:rPr lang="en-GB" b="1" i="0" dirty="0">
                <a:solidFill>
                  <a:srgbClr val="FF0000"/>
                </a:solidFill>
                <a:effectLst/>
                <a:latin typeface="Arial Black" panose="020B0A04020102020204" pitchFamily="34" charset="0"/>
              </a:rPr>
              <a:t> pot </a:t>
            </a:r>
            <a:r>
              <a:rPr lang="en-GB" b="1" i="0" dirty="0" err="1">
                <a:solidFill>
                  <a:srgbClr val="FF0000"/>
                </a:solidFill>
                <a:effectLst/>
                <a:latin typeface="Arial Black" panose="020B0A04020102020204" pitchFamily="34" charset="0"/>
              </a:rPr>
              <a:t>solicita</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inspectoratului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școlar</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recunoașterea</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notei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obținute</a:t>
            </a:r>
            <a:r>
              <a:rPr lang="en-GB" b="1" i="0" dirty="0">
                <a:solidFill>
                  <a:srgbClr val="FF0000"/>
                </a:solidFill>
                <a:effectLst/>
                <a:latin typeface="Arial Black" panose="020B0A04020102020204" pitchFamily="34" charset="0"/>
              </a:rPr>
              <a:t> la ultima </a:t>
            </a:r>
            <a:r>
              <a:rPr lang="en-GB" b="1" i="0" dirty="0" err="1">
                <a:solidFill>
                  <a:srgbClr val="FF0000"/>
                </a:solidFill>
                <a:effectLst/>
                <a:latin typeface="Arial Black" panose="020B0A04020102020204" pitchFamily="34" charset="0"/>
              </a:rPr>
              <a:t>inspecție</a:t>
            </a:r>
            <a:r>
              <a:rPr lang="en-GB" b="1" i="0" dirty="0">
                <a:solidFill>
                  <a:srgbClr val="FF0000"/>
                </a:solidFill>
                <a:effectLst/>
                <a:latin typeface="Arial Black" panose="020B0A04020102020204" pitchFamily="34" charset="0"/>
              </a:rPr>
              <a:t> la </a:t>
            </a:r>
            <a:r>
              <a:rPr lang="en-GB" b="1" i="0" dirty="0" err="1">
                <a:solidFill>
                  <a:srgbClr val="FF0000"/>
                </a:solidFill>
                <a:effectLst/>
                <a:latin typeface="Arial Black" panose="020B0A04020102020204" pitchFamily="34" charset="0"/>
              </a:rPr>
              <a:t>clasă</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inspecție</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susținută</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în</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calitate</a:t>
            </a:r>
            <a:r>
              <a:rPr lang="en-GB" b="1" i="0" dirty="0">
                <a:solidFill>
                  <a:srgbClr val="FF0000"/>
                </a:solidFill>
                <a:effectLst/>
                <a:latin typeface="Arial Black" panose="020B0A04020102020204" pitchFamily="34" charset="0"/>
              </a:rPr>
              <a:t> de </a:t>
            </a:r>
            <a:r>
              <a:rPr lang="en-GB" b="1" i="0" dirty="0" err="1">
                <a:solidFill>
                  <a:srgbClr val="FF0000"/>
                </a:solidFill>
                <a:effectLst/>
                <a:latin typeface="Arial Black" panose="020B0A04020102020204" pitchFamily="34" charset="0"/>
              </a:rPr>
              <a:t>cadru</a:t>
            </a:r>
            <a:r>
              <a:rPr lang="en-GB" b="1" i="0" dirty="0">
                <a:solidFill>
                  <a:srgbClr val="FF0000"/>
                </a:solidFill>
                <a:effectLst/>
                <a:latin typeface="Arial Black" panose="020B0A04020102020204" pitchFamily="34" charset="0"/>
              </a:rPr>
              <a:t> didactic </a:t>
            </a:r>
            <a:r>
              <a:rPr lang="en-GB" b="1" i="0" dirty="0" err="1">
                <a:solidFill>
                  <a:srgbClr val="FF0000"/>
                </a:solidFill>
                <a:effectLst/>
                <a:latin typeface="Arial Black" panose="020B0A04020102020204" pitchFamily="34" charset="0"/>
              </a:rPr>
              <a:t>calificat</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Solicitarea</a:t>
            </a:r>
            <a:r>
              <a:rPr lang="en-GB" b="1" i="0" dirty="0">
                <a:solidFill>
                  <a:srgbClr val="FF0000"/>
                </a:solidFill>
                <a:effectLst/>
                <a:latin typeface="Arial Black" panose="020B0A04020102020204" pitchFamily="34" charset="0"/>
              </a:rPr>
              <a:t> se </a:t>
            </a:r>
            <a:r>
              <a:rPr lang="en-GB" b="1" i="0" dirty="0" err="1">
                <a:solidFill>
                  <a:srgbClr val="FF0000"/>
                </a:solidFill>
                <a:effectLst/>
                <a:latin typeface="Arial Black" panose="020B0A04020102020204" pitchFamily="34" charset="0"/>
              </a:rPr>
              <a:t>transmite</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în</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scris</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inspectoratului</a:t>
            </a:r>
            <a:r>
              <a:rPr lang="en-GB" b="1" i="0" dirty="0">
                <a:solidFill>
                  <a:srgbClr val="FF0000"/>
                </a:solidFill>
                <a:effectLst/>
                <a:latin typeface="Arial Black" panose="020B0A04020102020204" pitchFamily="34" charset="0"/>
              </a:rPr>
              <a:t> </a:t>
            </a:r>
            <a:r>
              <a:rPr lang="en-GB" b="1" i="0" dirty="0" err="1">
                <a:solidFill>
                  <a:srgbClr val="FF0000"/>
                </a:solidFill>
                <a:effectLst/>
                <a:latin typeface="Arial Black" panose="020B0A04020102020204" pitchFamily="34" charset="0"/>
              </a:rPr>
              <a:t>școlar</a:t>
            </a:r>
            <a:r>
              <a:rPr lang="en-GB" b="1" i="0" dirty="0">
                <a:solidFill>
                  <a:srgbClr val="FF0000"/>
                </a:solidFill>
                <a:effectLst/>
                <a:latin typeface="Arial Black" panose="020B0A04020102020204" pitchFamily="34" charset="0"/>
              </a:rPr>
              <a:t>. </a:t>
            </a:r>
            <a:br>
              <a:rPr lang="en-GB" b="0" i="0" dirty="0">
                <a:solidFill>
                  <a:srgbClr val="333333"/>
                </a:solidFill>
                <a:effectLst/>
                <a:latin typeface="Roboto Condensed"/>
              </a:rPr>
            </a:br>
            <a:endParaRPr lang="en-GB" dirty="0"/>
          </a:p>
        </p:txBody>
      </p:sp>
      <p:sp>
        <p:nvSpPr>
          <p:cNvPr id="3" name="Content Placeholder 2">
            <a:extLst>
              <a:ext uri="{FF2B5EF4-FFF2-40B4-BE49-F238E27FC236}">
                <a16:creationId xmlns:a16="http://schemas.microsoft.com/office/drawing/2014/main" id="{6921DB2A-6681-4E0D-83B7-FFCBF40535CC}"/>
              </a:ext>
            </a:extLst>
          </p:cNvPr>
          <p:cNvSpPr>
            <a:spLocks noGrp="1"/>
          </p:cNvSpPr>
          <p:nvPr>
            <p:ph idx="1"/>
          </p:nvPr>
        </p:nvSpPr>
        <p:spPr>
          <a:xfrm flipH="1" flipV="1">
            <a:off x="13483770" y="6857999"/>
            <a:ext cx="63417" cy="513471"/>
          </a:xfrm>
        </p:spPr>
        <p:txBody>
          <a:bodyPr/>
          <a:lstStyle/>
          <a:p>
            <a:endParaRPr lang="en-GB" dirty="0"/>
          </a:p>
        </p:txBody>
      </p:sp>
    </p:spTree>
    <p:extLst>
      <p:ext uri="{BB962C8B-B14F-4D97-AF65-F5344CB8AC3E}">
        <p14:creationId xmlns:p14="http://schemas.microsoft.com/office/powerpoint/2010/main" val="1150103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E7171A1-CB82-4AE8-AF22-1C1BB7BE77B5}"/>
              </a:ext>
            </a:extLst>
          </p:cNvPr>
          <p:cNvSpPr>
            <a:spLocks noGrp="1"/>
          </p:cNvSpPr>
          <p:nvPr>
            <p:ph type="title"/>
          </p:nvPr>
        </p:nvSpPr>
        <p:spPr>
          <a:xfrm>
            <a:off x="838200" y="365125"/>
            <a:ext cx="10515600" cy="1325563"/>
          </a:xfrm>
        </p:spPr>
        <p:txBody>
          <a:bodyPr>
            <a:normAutofit fontScale="90000"/>
          </a:bodyPr>
          <a:lstStyle/>
          <a:p>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r>
              <a:rPr lang="en-GB" b="0" i="0" dirty="0">
                <a:solidFill>
                  <a:srgbClr val="FF0000"/>
                </a:solidFill>
                <a:effectLst/>
                <a:latin typeface="Arial Black" panose="020B0A04020102020204" pitchFamily="34" charset="0"/>
              </a:rPr>
              <a:t>Nota </a:t>
            </a:r>
            <a:r>
              <a:rPr lang="en-GB" b="0" i="0" dirty="0" err="1">
                <a:solidFill>
                  <a:srgbClr val="FF0000"/>
                </a:solidFill>
                <a:effectLst/>
                <a:latin typeface="Arial Black" panose="020B0A04020102020204" pitchFamily="34" charset="0"/>
              </a:rPr>
              <a:t>obținută</a:t>
            </a:r>
            <a:r>
              <a:rPr lang="en-GB" b="0" i="0" dirty="0">
                <a:solidFill>
                  <a:srgbClr val="FF0000"/>
                </a:solidFill>
                <a:effectLst/>
                <a:latin typeface="Arial Black" panose="020B0A04020102020204" pitchFamily="34" charset="0"/>
              </a:rPr>
              <a:t> la examen se </a:t>
            </a:r>
            <a:r>
              <a:rPr lang="en-GB" b="0" i="0" dirty="0" err="1">
                <a:solidFill>
                  <a:srgbClr val="FF0000"/>
                </a:solidFill>
                <a:effectLst/>
                <a:latin typeface="Arial Black" panose="020B0A04020102020204" pitchFamily="34" charset="0"/>
              </a:rPr>
              <a:t>calculează</a:t>
            </a:r>
            <a:r>
              <a:rPr lang="en-GB" b="0" i="0" dirty="0">
                <a:solidFill>
                  <a:srgbClr val="FF0000"/>
                </a:solidFill>
                <a:effectLst/>
                <a:latin typeface="Arial Black" panose="020B0A04020102020204" pitchFamily="34" charset="0"/>
              </a:rPr>
              <a:t> </a:t>
            </a:r>
            <a:r>
              <a:rPr lang="en-GB" b="0" i="0" dirty="0" err="1">
                <a:solidFill>
                  <a:srgbClr val="FF0000"/>
                </a:solidFill>
                <a:effectLst/>
                <a:latin typeface="Arial Black" panose="020B0A04020102020204" pitchFamily="34" charset="0"/>
              </a:rPr>
              <a:t>după</a:t>
            </a:r>
            <a:r>
              <a:rPr lang="en-GB" b="0" i="0" dirty="0">
                <a:solidFill>
                  <a:srgbClr val="FF0000"/>
                </a:solidFill>
                <a:effectLst/>
                <a:latin typeface="Arial Black" panose="020B0A04020102020204" pitchFamily="34" charset="0"/>
              </a:rPr>
              <a:t> formula:</a:t>
            </a:r>
            <a:br>
              <a:rPr lang="en-GB" b="1" i="0" dirty="0">
                <a:solidFill>
                  <a:srgbClr val="FF0000"/>
                </a:solidFill>
                <a:effectLst/>
                <a:latin typeface="Arial Black" panose="020B0A04020102020204" pitchFamily="34" charset="0"/>
              </a:rPr>
            </a:br>
            <a:r>
              <a:rPr lang="en-GB" b="1" i="0" dirty="0">
                <a:solidFill>
                  <a:srgbClr val="FF0000"/>
                </a:solidFill>
                <a:effectLst/>
                <a:latin typeface="Arial Black" panose="020B0A04020102020204" pitchFamily="34" charset="0"/>
              </a:rPr>
              <a:t>ND = (2NI+NP+7NS)/10.</a:t>
            </a:r>
            <a:br>
              <a:rPr lang="en-GB" b="0" i="0" dirty="0">
                <a:solidFill>
                  <a:srgbClr val="FF0000"/>
                </a:solidFill>
                <a:effectLst/>
                <a:latin typeface="Arial Black" panose="020B0A04020102020204" pitchFamily="34" charset="0"/>
              </a:rPr>
            </a:br>
            <a:r>
              <a:rPr lang="en-GB" b="0" i="0" dirty="0">
                <a:solidFill>
                  <a:srgbClr val="FF0000"/>
                </a:solidFill>
                <a:effectLst/>
                <a:latin typeface="Arial Black" panose="020B0A04020102020204" pitchFamily="34" charset="0"/>
              </a:rPr>
              <a:t>* ND - nota de la </a:t>
            </a:r>
            <a:r>
              <a:rPr lang="en-GB" b="0" i="0" dirty="0" err="1">
                <a:solidFill>
                  <a:srgbClr val="FF0000"/>
                </a:solidFill>
                <a:effectLst/>
                <a:latin typeface="Arial Black" panose="020B0A04020102020204" pitchFamily="34" charset="0"/>
              </a:rPr>
              <a:t>definitivat</a:t>
            </a:r>
            <a:br>
              <a:rPr lang="en-GB" b="0" i="0" dirty="0">
                <a:solidFill>
                  <a:srgbClr val="FF0000"/>
                </a:solidFill>
                <a:effectLst/>
                <a:latin typeface="Arial Black" panose="020B0A04020102020204" pitchFamily="34" charset="0"/>
              </a:rPr>
            </a:br>
            <a:r>
              <a:rPr lang="en-GB" b="0" i="0" dirty="0">
                <a:solidFill>
                  <a:srgbClr val="FF0000"/>
                </a:solidFill>
                <a:effectLst/>
                <a:latin typeface="Arial Black" panose="020B0A04020102020204" pitchFamily="34" charset="0"/>
              </a:rPr>
              <a:t>* NI - nota de la </a:t>
            </a:r>
            <a:r>
              <a:rPr lang="en-GB" b="0" i="0" dirty="0" err="1">
                <a:solidFill>
                  <a:srgbClr val="FF0000"/>
                </a:solidFill>
                <a:effectLst/>
                <a:latin typeface="Arial Black" panose="020B0A04020102020204" pitchFamily="34" charset="0"/>
              </a:rPr>
              <a:t>inspecția</a:t>
            </a:r>
            <a:r>
              <a:rPr lang="en-GB" b="0" i="0" dirty="0">
                <a:solidFill>
                  <a:srgbClr val="FF0000"/>
                </a:solidFill>
                <a:effectLst/>
                <a:latin typeface="Arial Black" panose="020B0A04020102020204" pitchFamily="34" charset="0"/>
              </a:rPr>
              <a:t> la </a:t>
            </a:r>
            <a:r>
              <a:rPr lang="en-GB" b="0" i="0" dirty="0" err="1">
                <a:solidFill>
                  <a:srgbClr val="FF0000"/>
                </a:solidFill>
                <a:effectLst/>
                <a:latin typeface="Arial Black" panose="020B0A04020102020204" pitchFamily="34" charset="0"/>
              </a:rPr>
              <a:t>clasa</a:t>
            </a:r>
            <a:br>
              <a:rPr lang="en-GB" b="0" i="0" dirty="0">
                <a:solidFill>
                  <a:srgbClr val="FF0000"/>
                </a:solidFill>
                <a:effectLst/>
                <a:latin typeface="Arial Black" panose="020B0A04020102020204" pitchFamily="34" charset="0"/>
              </a:rPr>
            </a:br>
            <a:r>
              <a:rPr lang="en-GB" b="0" i="0" dirty="0">
                <a:solidFill>
                  <a:srgbClr val="FF0000"/>
                </a:solidFill>
                <a:effectLst/>
                <a:latin typeface="Arial Black" panose="020B0A04020102020204" pitchFamily="34" charset="0"/>
              </a:rPr>
              <a:t>* NP - nota </a:t>
            </a:r>
            <a:r>
              <a:rPr lang="en-GB" b="0" i="0" dirty="0" err="1">
                <a:solidFill>
                  <a:srgbClr val="FF0000"/>
                </a:solidFill>
                <a:effectLst/>
                <a:latin typeface="Arial Black" panose="020B0A04020102020204" pitchFamily="34" charset="0"/>
              </a:rPr>
              <a:t>pentru</a:t>
            </a:r>
            <a:r>
              <a:rPr lang="en-GB" b="0" i="0" dirty="0">
                <a:solidFill>
                  <a:srgbClr val="FF0000"/>
                </a:solidFill>
                <a:effectLst/>
                <a:latin typeface="Arial Black" panose="020B0A04020102020204" pitchFamily="34" charset="0"/>
              </a:rPr>
              <a:t> </a:t>
            </a:r>
            <a:r>
              <a:rPr lang="en-GB" b="0" i="0" dirty="0" err="1">
                <a:solidFill>
                  <a:srgbClr val="FF0000"/>
                </a:solidFill>
                <a:effectLst/>
                <a:latin typeface="Arial Black" panose="020B0A04020102020204" pitchFamily="34" charset="0"/>
              </a:rPr>
              <a:t>portofoliu</a:t>
            </a:r>
            <a:br>
              <a:rPr lang="en-GB" b="0" i="0" dirty="0">
                <a:solidFill>
                  <a:srgbClr val="FF0000"/>
                </a:solidFill>
                <a:effectLst/>
                <a:latin typeface="Arial Black" panose="020B0A04020102020204" pitchFamily="34" charset="0"/>
              </a:rPr>
            </a:br>
            <a:r>
              <a:rPr lang="en-GB" b="0" i="0" dirty="0">
                <a:solidFill>
                  <a:srgbClr val="FF0000"/>
                </a:solidFill>
                <a:effectLst/>
                <a:latin typeface="Arial Black" panose="020B0A04020102020204" pitchFamily="34" charset="0"/>
              </a:rPr>
              <a:t>NS - nota la </a:t>
            </a:r>
            <a:r>
              <a:rPr lang="en-GB" b="0" i="0" dirty="0" err="1">
                <a:solidFill>
                  <a:srgbClr val="FF0000"/>
                </a:solidFill>
                <a:effectLst/>
                <a:latin typeface="Arial Black" panose="020B0A04020102020204" pitchFamily="34" charset="0"/>
              </a:rPr>
              <a:t>probă</a:t>
            </a:r>
            <a:r>
              <a:rPr lang="en-GB" b="0" i="0" dirty="0">
                <a:solidFill>
                  <a:srgbClr val="FF0000"/>
                </a:solidFill>
                <a:effectLst/>
                <a:latin typeface="Arial Black" panose="020B0A04020102020204" pitchFamily="34" charset="0"/>
              </a:rPr>
              <a:t> </a:t>
            </a:r>
            <a:r>
              <a:rPr lang="en-GB" b="0" i="0" dirty="0" err="1">
                <a:solidFill>
                  <a:srgbClr val="FF0000"/>
                </a:solidFill>
                <a:effectLst/>
                <a:latin typeface="Arial Black" panose="020B0A04020102020204" pitchFamily="34" charset="0"/>
              </a:rPr>
              <a:t>scrisă</a:t>
            </a:r>
            <a:r>
              <a:rPr lang="en-GB" b="0" i="0" dirty="0">
                <a:solidFill>
                  <a:srgbClr val="FF0000"/>
                </a:solidFill>
                <a:effectLst/>
                <a:latin typeface="Arial Black" panose="020B0A04020102020204" pitchFamily="34" charset="0"/>
              </a:rPr>
              <a:t>.</a:t>
            </a:r>
            <a:br>
              <a:rPr lang="en-GB" b="0" i="0" dirty="0">
                <a:solidFill>
                  <a:srgbClr val="FF0000"/>
                </a:solidFill>
                <a:effectLst/>
                <a:latin typeface="Arial Black" panose="020B0A04020102020204" pitchFamily="34" charset="0"/>
              </a:rPr>
            </a:br>
            <a:r>
              <a:rPr lang="pt-BR" b="0" i="0" dirty="0">
                <a:solidFill>
                  <a:srgbClr val="FF0000"/>
                </a:solidFill>
                <a:effectLst/>
                <a:latin typeface="Arial Black" panose="020B0A04020102020204" pitchFamily="34" charset="0"/>
              </a:rPr>
              <a:t>Nota minimă de promovare a examenului este 8 (opt).</a:t>
            </a:r>
            <a:br>
              <a:rPr lang="pt-BR" b="0" i="0" dirty="0">
                <a:solidFill>
                  <a:srgbClr val="FF0000"/>
                </a:solidFill>
                <a:effectLst/>
                <a:latin typeface="Arial Black" panose="020B0A04020102020204" pitchFamily="34" charset="0"/>
              </a:rPr>
            </a:br>
            <a:r>
              <a:rPr lang="pt-BR" b="0" i="0" dirty="0">
                <a:solidFill>
                  <a:srgbClr val="FF0000"/>
                </a:solidFill>
                <a:effectLst/>
                <a:latin typeface="Arial Black" panose="020B0A04020102020204" pitchFamily="34" charset="0"/>
              </a:rPr>
              <a:t>Resurse: Ordinul de ministru nr. 4.300/21.05.2020.</a:t>
            </a:r>
            <a:endParaRPr lang="en-GB"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918884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E7171A1-CB82-4AE8-AF22-1C1BB7BE77B5}"/>
              </a:ext>
            </a:extLst>
          </p:cNvPr>
          <p:cNvSpPr>
            <a:spLocks noGrp="1"/>
          </p:cNvSpPr>
          <p:nvPr>
            <p:ph type="title"/>
          </p:nvPr>
        </p:nvSpPr>
        <p:spPr>
          <a:xfrm>
            <a:off x="838200" y="365125"/>
            <a:ext cx="10515600" cy="1325563"/>
          </a:xfrm>
        </p:spPr>
        <p:txBody>
          <a:bodyPr>
            <a:normAutofit fontScale="90000"/>
          </a:bodyPr>
          <a:lstStyle/>
          <a:p>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FF0000"/>
                </a:solidFill>
                <a:effectLst/>
                <a:latin typeface="Arial Black" panose="020B0A04020102020204" pitchFamily="34" charset="0"/>
              </a:rPr>
            </a:br>
            <a:endParaRPr lang="en-GB" dirty="0">
              <a:solidFill>
                <a:srgbClr val="FF0000"/>
              </a:solidFill>
              <a:latin typeface="Arial Black" panose="020B0A04020102020204" pitchFamily="34" charset="0"/>
            </a:endParaRPr>
          </a:p>
        </p:txBody>
      </p:sp>
      <p:sp>
        <p:nvSpPr>
          <p:cNvPr id="6" name="TextBox 5">
            <a:extLst>
              <a:ext uri="{FF2B5EF4-FFF2-40B4-BE49-F238E27FC236}">
                <a16:creationId xmlns:a16="http://schemas.microsoft.com/office/drawing/2014/main" id="{2C0CA591-44C0-4599-AD77-D10FD3E68517}"/>
              </a:ext>
            </a:extLst>
          </p:cNvPr>
          <p:cNvSpPr txBox="1"/>
          <p:nvPr/>
        </p:nvSpPr>
        <p:spPr>
          <a:xfrm>
            <a:off x="0" y="0"/>
            <a:ext cx="12192000" cy="6863417"/>
          </a:xfrm>
          <a:prstGeom prst="rect">
            <a:avLst/>
          </a:prstGeom>
          <a:noFill/>
        </p:spPr>
        <p:txBody>
          <a:bodyPr wrap="square">
            <a:spAutoFit/>
          </a:bodyPr>
          <a:lstStyle/>
          <a:p>
            <a:pPr>
              <a:buFont typeface="Arial" panose="020B0604020202020204" pitchFamily="34" charset="0"/>
              <a:buChar char="•"/>
            </a:pPr>
            <a:r>
              <a:rPr lang="en-GB" sz="4000" u="sng" dirty="0" err="1">
                <a:solidFill>
                  <a:srgbClr val="FF0000"/>
                </a:solidFill>
                <a:effectLst/>
                <a:latin typeface="Arial Black" panose="020B0A04020102020204" pitchFamily="34" charset="0"/>
              </a:rPr>
              <a:t>Gradul</a:t>
            </a:r>
            <a:r>
              <a:rPr lang="en-GB" sz="4000" u="sng" dirty="0">
                <a:solidFill>
                  <a:srgbClr val="FF0000"/>
                </a:solidFill>
                <a:effectLst/>
                <a:latin typeface="Arial Black" panose="020B0A04020102020204" pitchFamily="34" charset="0"/>
              </a:rPr>
              <a:t> II</a:t>
            </a:r>
          </a:p>
          <a:p>
            <a:r>
              <a:rPr lang="en-GB" sz="4000" dirty="0" err="1">
                <a:solidFill>
                  <a:srgbClr val="FF0000"/>
                </a:solidFill>
                <a:effectLst/>
                <a:latin typeface="Arial Black" panose="020B0A04020102020204" pitchFamily="34" charset="0"/>
              </a:rPr>
              <a:t>Inspecția</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curentă</a:t>
            </a:r>
            <a:r>
              <a:rPr lang="en-GB" sz="4000" dirty="0">
                <a:solidFill>
                  <a:srgbClr val="FF0000"/>
                </a:solidFill>
                <a:effectLst/>
                <a:latin typeface="Arial Black" panose="020B0A04020102020204" pitchFamily="34" charset="0"/>
              </a:rPr>
              <a:t> se </a:t>
            </a:r>
            <a:r>
              <a:rPr lang="en-GB" sz="4000" dirty="0" err="1">
                <a:solidFill>
                  <a:srgbClr val="FF0000"/>
                </a:solidFill>
                <a:effectLst/>
                <a:latin typeface="Arial Black" panose="020B0A04020102020204" pitchFamily="34" charset="0"/>
              </a:rPr>
              <a:t>poate</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efectua</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în</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anul</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în</a:t>
            </a:r>
            <a:r>
              <a:rPr lang="en-GB" sz="4000" dirty="0">
                <a:solidFill>
                  <a:srgbClr val="FF0000"/>
                </a:solidFill>
                <a:effectLst/>
                <a:latin typeface="Arial Black" panose="020B0A04020102020204" pitchFamily="34" charset="0"/>
              </a:rPr>
              <a:t> care </a:t>
            </a:r>
            <a:r>
              <a:rPr lang="en-GB" sz="4000" dirty="0" err="1">
                <a:solidFill>
                  <a:srgbClr val="FF0000"/>
                </a:solidFill>
                <a:effectLst/>
                <a:latin typeface="Arial Black" panose="020B0A04020102020204" pitchFamily="34" charset="0"/>
              </a:rPr>
              <a:t>candidatul</a:t>
            </a:r>
            <a:r>
              <a:rPr lang="en-GB" sz="4000" dirty="0">
                <a:solidFill>
                  <a:srgbClr val="FF0000"/>
                </a:solidFill>
                <a:effectLst/>
                <a:latin typeface="Arial Black" panose="020B0A04020102020204" pitchFamily="34" charset="0"/>
              </a:rPr>
              <a:t> se </a:t>
            </a:r>
            <a:r>
              <a:rPr lang="en-GB" sz="4000" dirty="0" err="1">
                <a:solidFill>
                  <a:srgbClr val="FF0000"/>
                </a:solidFill>
                <a:effectLst/>
                <a:latin typeface="Arial Black" panose="020B0A04020102020204" pitchFamily="34" charset="0"/>
              </a:rPr>
              <a:t>înscrie</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Înscrierea</a:t>
            </a:r>
            <a:r>
              <a:rPr lang="en-GB" sz="4000" dirty="0">
                <a:solidFill>
                  <a:srgbClr val="FF0000"/>
                </a:solidFill>
                <a:effectLst/>
                <a:latin typeface="Arial Black" panose="020B0A04020102020204" pitchFamily="34" charset="0"/>
              </a:rPr>
              <a:t> se </a:t>
            </a:r>
            <a:r>
              <a:rPr lang="en-GB" sz="4000" dirty="0" err="1">
                <a:solidFill>
                  <a:srgbClr val="FF0000"/>
                </a:solidFill>
                <a:effectLst/>
                <a:latin typeface="Arial Black" panose="020B0A04020102020204" pitchFamily="34" charset="0"/>
              </a:rPr>
              <a:t>va</a:t>
            </a:r>
            <a:r>
              <a:rPr lang="en-GB" sz="4000" dirty="0">
                <a:solidFill>
                  <a:srgbClr val="FF0000"/>
                </a:solidFill>
                <a:effectLst/>
                <a:latin typeface="Arial Black" panose="020B0A04020102020204" pitchFamily="34" charset="0"/>
              </a:rPr>
              <a:t> face </a:t>
            </a:r>
            <a:r>
              <a:rPr lang="en-GB" sz="4000" dirty="0" err="1">
                <a:solidFill>
                  <a:srgbClr val="FF0000"/>
                </a:solidFill>
                <a:effectLst/>
                <a:latin typeface="Arial Black" panose="020B0A04020102020204" pitchFamily="34" charset="0"/>
              </a:rPr>
              <a:t>în</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perioada</a:t>
            </a:r>
            <a:r>
              <a:rPr lang="en-GB" sz="4000" dirty="0">
                <a:solidFill>
                  <a:srgbClr val="FF0000"/>
                </a:solidFill>
                <a:effectLst/>
                <a:latin typeface="Arial Black" panose="020B0A04020102020204" pitchFamily="34" charset="0"/>
              </a:rPr>
              <a:t> 1-31 </a:t>
            </a:r>
            <a:r>
              <a:rPr lang="en-GB" sz="4000" dirty="0" err="1">
                <a:solidFill>
                  <a:srgbClr val="FF0000"/>
                </a:solidFill>
                <a:effectLst/>
                <a:latin typeface="Arial Black" panose="020B0A04020102020204" pitchFamily="34" charset="0"/>
              </a:rPr>
              <a:t>octombrie</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Prin</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excepție</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în</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anul</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școlar</a:t>
            </a:r>
            <a:r>
              <a:rPr lang="en-GB" sz="4000" dirty="0">
                <a:solidFill>
                  <a:srgbClr val="FF0000"/>
                </a:solidFill>
                <a:effectLst/>
                <a:latin typeface="Arial Black" panose="020B0A04020102020204" pitchFamily="34" charset="0"/>
              </a:rPr>
              <a:t> 2020-2021, </a:t>
            </a:r>
            <a:r>
              <a:rPr lang="en-GB" sz="4000" dirty="0" err="1">
                <a:solidFill>
                  <a:srgbClr val="FF0000"/>
                </a:solidFill>
                <a:effectLst/>
                <a:latin typeface="Arial Black" panose="020B0A04020102020204" pitchFamily="34" charset="0"/>
              </a:rPr>
              <a:t>pentru</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seria</a:t>
            </a:r>
            <a:r>
              <a:rPr lang="en-GB" sz="4000" dirty="0">
                <a:solidFill>
                  <a:srgbClr val="FF0000"/>
                </a:solidFill>
                <a:effectLst/>
                <a:latin typeface="Arial Black" panose="020B0A04020102020204" pitchFamily="34" charset="0"/>
              </a:rPr>
              <a:t> 2021-2023, </a:t>
            </a:r>
            <a:r>
              <a:rPr lang="en-GB" sz="4000" dirty="0" err="1">
                <a:solidFill>
                  <a:srgbClr val="FF0000"/>
                </a:solidFill>
                <a:effectLst/>
                <a:latin typeface="Arial Black" panose="020B0A04020102020204" pitchFamily="34" charset="0"/>
              </a:rPr>
              <a:t>termenul</a:t>
            </a:r>
            <a:r>
              <a:rPr lang="en-GB" sz="4000" dirty="0">
                <a:solidFill>
                  <a:srgbClr val="FF0000"/>
                </a:solidFill>
                <a:effectLst/>
                <a:latin typeface="Arial Black" panose="020B0A04020102020204" pitchFamily="34" charset="0"/>
              </a:rPr>
              <a:t> de </a:t>
            </a:r>
            <a:r>
              <a:rPr lang="en-GB" sz="4000" dirty="0" err="1">
                <a:solidFill>
                  <a:srgbClr val="FF0000"/>
                </a:solidFill>
                <a:effectLst/>
                <a:latin typeface="Arial Black" panose="020B0A04020102020204" pitchFamily="34" charset="0"/>
              </a:rPr>
              <a:t>depunere</a:t>
            </a:r>
            <a:r>
              <a:rPr lang="en-GB" sz="4000" dirty="0">
                <a:solidFill>
                  <a:srgbClr val="FF0000"/>
                </a:solidFill>
                <a:effectLst/>
                <a:latin typeface="Arial Black" panose="020B0A04020102020204" pitchFamily="34" charset="0"/>
              </a:rPr>
              <a:t> a </a:t>
            </a:r>
            <a:r>
              <a:rPr lang="en-GB" sz="4000" dirty="0" err="1">
                <a:solidFill>
                  <a:srgbClr val="FF0000"/>
                </a:solidFill>
                <a:effectLst/>
                <a:latin typeface="Arial Black" panose="020B0A04020102020204" pitchFamily="34" charset="0"/>
              </a:rPr>
              <a:t>dosarelor</a:t>
            </a:r>
            <a:r>
              <a:rPr lang="en-GB" sz="4000" dirty="0">
                <a:solidFill>
                  <a:srgbClr val="FF0000"/>
                </a:solidFill>
                <a:effectLst/>
                <a:latin typeface="Arial Black" panose="020B0A04020102020204" pitchFamily="34" charset="0"/>
              </a:rPr>
              <a:t> de </a:t>
            </a:r>
            <a:r>
              <a:rPr lang="en-GB" sz="4000" dirty="0" err="1">
                <a:solidFill>
                  <a:srgbClr val="FF0000"/>
                </a:solidFill>
                <a:effectLst/>
                <a:latin typeface="Arial Black" panose="020B0A04020102020204" pitchFamily="34" charset="0"/>
              </a:rPr>
              <a:t>înscriere</a:t>
            </a:r>
            <a:r>
              <a:rPr lang="en-GB" sz="4000" dirty="0">
                <a:solidFill>
                  <a:srgbClr val="FF0000"/>
                </a:solidFill>
                <a:effectLst/>
                <a:latin typeface="Arial Black" panose="020B0A04020102020204" pitchFamily="34" charset="0"/>
              </a:rPr>
              <a:t> se </a:t>
            </a:r>
            <a:r>
              <a:rPr lang="en-GB" sz="4000" dirty="0" err="1">
                <a:solidFill>
                  <a:srgbClr val="FF0000"/>
                </a:solidFill>
                <a:effectLst/>
                <a:latin typeface="Arial Black" panose="020B0A04020102020204" pitchFamily="34" charset="0"/>
              </a:rPr>
              <a:t>prelungește</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până</a:t>
            </a:r>
            <a:r>
              <a:rPr lang="en-GB" sz="4000" dirty="0">
                <a:solidFill>
                  <a:srgbClr val="FF0000"/>
                </a:solidFill>
                <a:effectLst/>
                <a:latin typeface="Arial Black" panose="020B0A04020102020204" pitchFamily="34" charset="0"/>
              </a:rPr>
              <a:t> la data de 1 </a:t>
            </a:r>
            <a:r>
              <a:rPr lang="en-GB" sz="4000" dirty="0" err="1">
                <a:solidFill>
                  <a:srgbClr val="FF0000"/>
                </a:solidFill>
                <a:effectLst/>
                <a:latin typeface="Arial Black" panose="020B0A04020102020204" pitchFamily="34" charset="0"/>
              </a:rPr>
              <a:t>decembrie</a:t>
            </a:r>
            <a:r>
              <a:rPr lang="en-GB" sz="4000" dirty="0">
                <a:solidFill>
                  <a:srgbClr val="FF0000"/>
                </a:solidFill>
                <a:effectLst/>
                <a:latin typeface="Arial Black" panose="020B0A04020102020204" pitchFamily="34" charset="0"/>
              </a:rPr>
              <a:t> 2020.</a:t>
            </a:r>
          </a:p>
          <a:p>
            <a:r>
              <a:rPr lang="en-GB" sz="4000" dirty="0" err="1">
                <a:solidFill>
                  <a:srgbClr val="FF0000"/>
                </a:solidFill>
                <a:effectLst/>
                <a:latin typeface="Arial Black" panose="020B0A04020102020204" pitchFamily="34" charset="0"/>
              </a:rPr>
              <a:t>Participarea</a:t>
            </a:r>
            <a:r>
              <a:rPr lang="en-GB" sz="4000" dirty="0">
                <a:solidFill>
                  <a:srgbClr val="FF0000"/>
                </a:solidFill>
                <a:effectLst/>
                <a:latin typeface="Arial Black" panose="020B0A04020102020204" pitchFamily="34" charset="0"/>
              </a:rPr>
              <a:t> la </a:t>
            </a:r>
            <a:r>
              <a:rPr lang="en-GB" sz="4000" dirty="0" err="1">
                <a:solidFill>
                  <a:srgbClr val="FF0000"/>
                </a:solidFill>
                <a:effectLst/>
                <a:latin typeface="Arial Black" panose="020B0A04020102020204" pitchFamily="34" charset="0"/>
              </a:rPr>
              <a:t>examenul</a:t>
            </a:r>
            <a:r>
              <a:rPr lang="en-GB" sz="4000" dirty="0">
                <a:solidFill>
                  <a:srgbClr val="FF0000"/>
                </a:solidFill>
                <a:effectLst/>
                <a:latin typeface="Arial Black" panose="020B0A04020102020204" pitchFamily="34" charset="0"/>
              </a:rPr>
              <a:t> din august 2020 nu a </a:t>
            </a:r>
            <a:r>
              <a:rPr lang="en-GB" sz="4000" dirty="0" err="1">
                <a:solidFill>
                  <a:srgbClr val="FF0000"/>
                </a:solidFill>
                <a:effectLst/>
                <a:latin typeface="Arial Black" panose="020B0A04020102020204" pitchFamily="34" charset="0"/>
              </a:rPr>
              <a:t>fost</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condiționată</a:t>
            </a:r>
            <a:r>
              <a:rPr lang="en-GB" sz="4000" dirty="0">
                <a:solidFill>
                  <a:srgbClr val="FF0000"/>
                </a:solidFill>
                <a:effectLst/>
                <a:latin typeface="Arial Black" panose="020B0A04020102020204" pitchFamily="34" charset="0"/>
              </a:rPr>
              <a:t> de </a:t>
            </a:r>
            <a:r>
              <a:rPr lang="en-GB" sz="4000" dirty="0" err="1">
                <a:solidFill>
                  <a:srgbClr val="FF0000"/>
                </a:solidFill>
                <a:effectLst/>
                <a:latin typeface="Arial Black" panose="020B0A04020102020204" pitchFamily="34" charset="0"/>
              </a:rPr>
              <a:t>susținerea</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inspecției</a:t>
            </a:r>
            <a:r>
              <a:rPr lang="en-GB" sz="4000" dirty="0">
                <a:solidFill>
                  <a:srgbClr val="FF0000"/>
                </a:solidFill>
                <a:effectLst/>
                <a:latin typeface="Arial Black" panose="020B0A04020102020204" pitchFamily="34" charset="0"/>
              </a:rPr>
              <a:t> </a:t>
            </a:r>
            <a:r>
              <a:rPr lang="en-GB" sz="4000" dirty="0" err="1">
                <a:solidFill>
                  <a:srgbClr val="FF0000"/>
                </a:solidFill>
                <a:effectLst/>
                <a:latin typeface="Arial Black" panose="020B0A04020102020204" pitchFamily="34" charset="0"/>
              </a:rPr>
              <a:t>speciale</a:t>
            </a:r>
            <a:r>
              <a:rPr lang="en-GB" sz="4000" dirty="0">
                <a:solidFill>
                  <a:srgbClr val="FF0000"/>
                </a:solidFill>
                <a:effectLst/>
                <a:latin typeface="Arial Black" panose="020B0A04020102020204" pitchFamily="34" charset="0"/>
              </a:rPr>
              <a:t>.</a:t>
            </a:r>
          </a:p>
        </p:txBody>
      </p:sp>
    </p:spTree>
    <p:extLst>
      <p:ext uri="{BB962C8B-B14F-4D97-AF65-F5344CB8AC3E}">
        <p14:creationId xmlns:p14="http://schemas.microsoft.com/office/powerpoint/2010/main" val="409250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Consideratii generale</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Modalitati de realizare a formarii continue</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Dezvoltarea profesionala continua</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Programe de formare continua acreditate</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Webinare sustinute de Ministerul Educatiei</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Telescoala profesorilor</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Sustinerea gradelor didactice in contextul actualei pandemii</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Cursurile de conversie profesionala</a:t>
            </a:r>
            <a:br>
              <a:rPr lang="pt-BR" b="0" i="0" dirty="0">
                <a:solidFill>
                  <a:srgbClr val="1D2228"/>
                </a:solidFill>
                <a:effectLst/>
                <a:latin typeface="Helvetica Neue"/>
              </a:rPr>
            </a:br>
            <a:br>
              <a:rPr lang="pt-BR" b="0" i="0" dirty="0">
                <a:solidFill>
                  <a:srgbClr val="1D2228"/>
                </a:solidFill>
                <a:effectLst/>
                <a:latin typeface="Helvetica Neue"/>
              </a:rPr>
            </a:br>
            <a:r>
              <a:rPr lang="pt-BR" b="0" i="0" dirty="0">
                <a:solidFill>
                  <a:srgbClr val="1D2228"/>
                </a:solidFill>
                <a:effectLst/>
                <a:latin typeface="Helvetica Neue"/>
              </a:rPr>
              <a:t> </a:t>
            </a: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1414486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E7171A1-CB82-4AE8-AF22-1C1BB7BE77B5}"/>
              </a:ext>
            </a:extLst>
          </p:cNvPr>
          <p:cNvSpPr>
            <a:spLocks noGrp="1"/>
          </p:cNvSpPr>
          <p:nvPr>
            <p:ph type="title"/>
          </p:nvPr>
        </p:nvSpPr>
        <p:spPr>
          <a:xfrm>
            <a:off x="0" y="0"/>
            <a:ext cx="12192000" cy="6857999"/>
          </a:xfrm>
        </p:spPr>
        <p:txBody>
          <a:bodyPr>
            <a:normAutofit/>
          </a:bodyPr>
          <a:lstStyle/>
          <a:p>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333333"/>
                </a:solidFill>
                <a:effectLst/>
                <a:latin typeface="Roboto Condensed"/>
              </a:rPr>
            </a:br>
            <a:br>
              <a:rPr lang="en-GB" b="0" i="0" dirty="0">
                <a:solidFill>
                  <a:srgbClr val="FF0000"/>
                </a:solidFill>
                <a:effectLst/>
                <a:latin typeface="Arial Black" panose="020B0A04020102020204" pitchFamily="34" charset="0"/>
              </a:rPr>
            </a:br>
            <a:endParaRPr lang="en-GB" dirty="0">
              <a:solidFill>
                <a:srgbClr val="FF0000"/>
              </a:solidFill>
              <a:latin typeface="Arial Black" panose="020B0A04020102020204" pitchFamily="34" charset="0"/>
            </a:endParaRPr>
          </a:p>
        </p:txBody>
      </p:sp>
      <p:sp>
        <p:nvSpPr>
          <p:cNvPr id="4" name="TextBox 3">
            <a:extLst>
              <a:ext uri="{FF2B5EF4-FFF2-40B4-BE49-F238E27FC236}">
                <a16:creationId xmlns:a16="http://schemas.microsoft.com/office/drawing/2014/main" id="{0ED9A87E-C1CD-49DC-B31B-4C13AFBB4483}"/>
              </a:ext>
            </a:extLst>
          </p:cNvPr>
          <p:cNvSpPr txBox="1"/>
          <p:nvPr/>
        </p:nvSpPr>
        <p:spPr>
          <a:xfrm>
            <a:off x="0" y="0"/>
            <a:ext cx="12192000" cy="6863417"/>
          </a:xfrm>
          <a:prstGeom prst="rect">
            <a:avLst/>
          </a:prstGeom>
          <a:noFill/>
        </p:spPr>
        <p:txBody>
          <a:bodyPr wrap="square">
            <a:spAutoFit/>
          </a:bodyPr>
          <a:lstStyle/>
          <a:p>
            <a:r>
              <a:rPr lang="en-GB" sz="4000" u="sng" dirty="0" err="1">
                <a:solidFill>
                  <a:srgbClr val="FF0000"/>
                </a:solidFill>
                <a:latin typeface="Arial Black" panose="020B0A04020102020204" pitchFamily="34" charset="0"/>
              </a:rPr>
              <a:t>Gradul</a:t>
            </a:r>
            <a:r>
              <a:rPr lang="en-GB" sz="4000" u="sng" dirty="0">
                <a:solidFill>
                  <a:srgbClr val="FF0000"/>
                </a:solidFill>
                <a:latin typeface="Arial Black" panose="020B0A04020102020204" pitchFamily="34" charset="0"/>
              </a:rPr>
              <a:t> I</a:t>
            </a:r>
            <a:endParaRPr lang="en-GB" sz="4000" dirty="0">
              <a:solidFill>
                <a:srgbClr val="FF0000"/>
              </a:solidFill>
              <a:latin typeface="Arial Black" panose="020B0A04020102020204" pitchFamily="34" charset="0"/>
            </a:endParaRPr>
          </a:p>
          <a:p>
            <a:r>
              <a:rPr lang="en-GB" sz="4000" dirty="0" err="1">
                <a:solidFill>
                  <a:srgbClr val="FF0000"/>
                </a:solidFill>
                <a:latin typeface="Arial Black" panose="020B0A04020102020204" pitchFamily="34" charset="0"/>
              </a:rPr>
              <a:t>În</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anul</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școlar</a:t>
            </a:r>
            <a:r>
              <a:rPr lang="en-GB" sz="4000" dirty="0">
                <a:solidFill>
                  <a:srgbClr val="FF0000"/>
                </a:solidFill>
                <a:latin typeface="Arial Black" panose="020B0A04020102020204" pitchFamily="34" charset="0"/>
              </a:rPr>
              <a:t> 2019-2020 </a:t>
            </a:r>
            <a:r>
              <a:rPr lang="en-GB" sz="4000" dirty="0" err="1">
                <a:solidFill>
                  <a:srgbClr val="FF0000"/>
                </a:solidFill>
                <a:latin typeface="Arial Black" panose="020B0A04020102020204" pitchFamily="34" charset="0"/>
              </a:rPr>
              <a:t>inspecția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specială</a:t>
            </a:r>
            <a:r>
              <a:rPr lang="en-GB" sz="4000" dirty="0">
                <a:solidFill>
                  <a:srgbClr val="FF0000"/>
                </a:solidFill>
                <a:latin typeface="Arial Black" panose="020B0A04020102020204" pitchFamily="34" charset="0"/>
              </a:rPr>
              <a:t> nu s-a </a:t>
            </a:r>
            <a:r>
              <a:rPr lang="en-GB" sz="4000" dirty="0" err="1">
                <a:solidFill>
                  <a:srgbClr val="FF0000"/>
                </a:solidFill>
                <a:latin typeface="Arial Black" panose="020B0A04020102020204" pitchFamily="34" charset="0"/>
              </a:rPr>
              <a:t>mai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susținut</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Pentru</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anul</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scolar</a:t>
            </a:r>
            <a:r>
              <a:rPr lang="en-GB" sz="4000" dirty="0">
                <a:solidFill>
                  <a:srgbClr val="FF0000"/>
                </a:solidFill>
                <a:latin typeface="Arial Black" panose="020B0A04020102020204" pitchFamily="34" charset="0"/>
              </a:rPr>
              <a:t> in curs se are in </a:t>
            </a:r>
            <a:r>
              <a:rPr lang="en-GB" sz="4000" dirty="0" err="1">
                <a:solidFill>
                  <a:srgbClr val="FF0000"/>
                </a:solidFill>
                <a:latin typeface="Arial Black" panose="020B0A04020102020204" pitchFamily="34" charset="0"/>
              </a:rPr>
              <a:t>vedere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posibilitatea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sustinerii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acesteia</a:t>
            </a:r>
            <a:r>
              <a:rPr lang="en-GB" sz="4000" dirty="0">
                <a:solidFill>
                  <a:srgbClr val="FF0000"/>
                </a:solidFill>
                <a:latin typeface="Arial Black" panose="020B0A04020102020204" pitchFamily="34" charset="0"/>
              </a:rPr>
              <a:t> on-line.</a:t>
            </a:r>
          </a:p>
          <a:p>
            <a:r>
              <a:rPr lang="en-GB" sz="4000" dirty="0">
                <a:solidFill>
                  <a:srgbClr val="FF0000"/>
                </a:solidFill>
                <a:latin typeface="Arial Black" panose="020B0A04020102020204" pitchFamily="34" charset="0"/>
              </a:rPr>
              <a:t>Nota de </a:t>
            </a:r>
            <a:r>
              <a:rPr lang="en-GB" sz="4000" dirty="0" err="1">
                <a:solidFill>
                  <a:srgbClr val="FF0000"/>
                </a:solidFill>
                <a:latin typeface="Arial Black" panose="020B0A04020102020204" pitchFamily="34" charset="0"/>
              </a:rPr>
              <a:t>promovare</a:t>
            </a:r>
            <a:r>
              <a:rPr lang="en-GB" sz="4000" dirty="0">
                <a:solidFill>
                  <a:srgbClr val="FF0000"/>
                </a:solidFill>
                <a:latin typeface="Arial Black" panose="020B0A04020102020204" pitchFamily="34" charset="0"/>
              </a:rPr>
              <a:t> a </a:t>
            </a:r>
            <a:r>
              <a:rPr lang="en-GB" sz="4000" dirty="0" err="1">
                <a:solidFill>
                  <a:srgbClr val="FF0000"/>
                </a:solidFill>
                <a:latin typeface="Arial Black" panose="020B0A04020102020204" pitchFamily="34" charset="0"/>
              </a:rPr>
              <a:t>gradului</a:t>
            </a:r>
            <a:r>
              <a:rPr lang="en-GB" sz="4000" dirty="0">
                <a:solidFill>
                  <a:srgbClr val="FF0000"/>
                </a:solidFill>
                <a:latin typeface="Arial Black" panose="020B0A04020102020204" pitchFamily="34" charset="0"/>
              </a:rPr>
              <a:t> didactic I </a:t>
            </a:r>
            <a:r>
              <a:rPr lang="en-GB" sz="4000" dirty="0" err="1">
                <a:solidFill>
                  <a:srgbClr val="FF0000"/>
                </a:solidFill>
                <a:latin typeface="Arial Black" panose="020B0A04020102020204" pitchFamily="34" charset="0"/>
              </a:rPr>
              <a:t>este</a:t>
            </a:r>
            <a:r>
              <a:rPr lang="en-GB" sz="4000" dirty="0">
                <a:solidFill>
                  <a:srgbClr val="FF0000"/>
                </a:solidFill>
                <a:latin typeface="Arial Black" panose="020B0A04020102020204" pitchFamily="34" charset="0"/>
              </a:rPr>
              <a:t> nota </a:t>
            </a:r>
            <a:r>
              <a:rPr lang="en-GB" sz="4000" dirty="0" err="1">
                <a:solidFill>
                  <a:srgbClr val="FF0000"/>
                </a:solidFill>
                <a:latin typeface="Arial Black" panose="020B0A04020102020204" pitchFamily="34" charset="0"/>
              </a:rPr>
              <a:t>acordată</a:t>
            </a:r>
            <a:r>
              <a:rPr lang="en-GB" sz="4000" dirty="0">
                <a:solidFill>
                  <a:srgbClr val="FF0000"/>
                </a:solidFill>
                <a:latin typeface="Arial Black" panose="020B0A04020102020204" pitchFamily="34" charset="0"/>
              </a:rPr>
              <a:t> de </a:t>
            </a:r>
            <a:r>
              <a:rPr lang="en-GB" sz="4000" dirty="0" err="1">
                <a:solidFill>
                  <a:srgbClr val="FF0000"/>
                </a:solidFill>
                <a:latin typeface="Arial Black" panose="020B0A04020102020204" pitchFamily="34" charset="0"/>
              </a:rPr>
              <a:t>comisie</a:t>
            </a:r>
            <a:r>
              <a:rPr lang="en-GB" sz="4000" dirty="0">
                <a:solidFill>
                  <a:srgbClr val="FF0000"/>
                </a:solidFill>
                <a:latin typeface="Arial Black" panose="020B0A04020102020204" pitchFamily="34" charset="0"/>
              </a:rPr>
              <a:t> la </a:t>
            </a:r>
            <a:r>
              <a:rPr lang="en-GB" sz="4000" dirty="0" err="1">
                <a:solidFill>
                  <a:srgbClr val="FF0000"/>
                </a:solidFill>
                <a:latin typeface="Arial Black" panose="020B0A04020102020204" pitchFamily="34" charset="0"/>
              </a:rPr>
              <a:t>susținerea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lucrării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metodico-științifice</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Profesorii</a:t>
            </a:r>
            <a:r>
              <a:rPr lang="en-GB" sz="4000" dirty="0">
                <a:solidFill>
                  <a:srgbClr val="FF0000"/>
                </a:solidFill>
                <a:latin typeface="Arial Black" panose="020B0A04020102020204" pitchFamily="34" charset="0"/>
              </a:rPr>
              <a:t> au </a:t>
            </a:r>
            <a:r>
              <a:rPr lang="en-GB" sz="4000" dirty="0" err="1">
                <a:solidFill>
                  <a:srgbClr val="FF0000"/>
                </a:solidFill>
                <a:latin typeface="Arial Black" panose="020B0A04020102020204" pitchFamily="34" charset="0"/>
              </a:rPr>
              <a:t>posibilitatea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să</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obțină</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gradul</a:t>
            </a:r>
            <a:r>
              <a:rPr lang="en-GB" sz="4000" dirty="0">
                <a:solidFill>
                  <a:srgbClr val="FF0000"/>
                </a:solidFill>
                <a:latin typeface="Arial Black" panose="020B0A04020102020204" pitchFamily="34" charset="0"/>
              </a:rPr>
              <a:t> didactic I, </a:t>
            </a:r>
            <a:r>
              <a:rPr lang="en-GB" sz="4000" dirty="0" err="1">
                <a:solidFill>
                  <a:srgbClr val="FF0000"/>
                </a:solidFill>
                <a:latin typeface="Arial Black" panose="020B0A04020102020204" pitchFamily="34" charset="0"/>
              </a:rPr>
              <a:t>prin</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echivalarea</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titlului</a:t>
            </a:r>
            <a:r>
              <a:rPr lang="en-GB" sz="4000" dirty="0">
                <a:solidFill>
                  <a:srgbClr val="FF0000"/>
                </a:solidFill>
                <a:latin typeface="Arial Black" panose="020B0A04020102020204" pitchFamily="34" charset="0"/>
              </a:rPr>
              <a:t> </a:t>
            </a:r>
            <a:r>
              <a:rPr lang="en-GB" sz="4000" dirty="0" err="1">
                <a:solidFill>
                  <a:srgbClr val="FF0000"/>
                </a:solidFill>
                <a:latin typeface="Arial Black" panose="020B0A04020102020204" pitchFamily="34" charset="0"/>
              </a:rPr>
              <a:t>ştiinţific</a:t>
            </a:r>
            <a:r>
              <a:rPr lang="en-GB" sz="4000" dirty="0">
                <a:solidFill>
                  <a:srgbClr val="FF0000"/>
                </a:solidFill>
                <a:latin typeface="Arial Black" panose="020B0A04020102020204" pitchFamily="34" charset="0"/>
              </a:rPr>
              <a:t> de doctor.</a:t>
            </a:r>
          </a:p>
        </p:txBody>
      </p:sp>
    </p:spTree>
    <p:extLst>
      <p:ext uri="{BB962C8B-B14F-4D97-AF65-F5344CB8AC3E}">
        <p14:creationId xmlns:p14="http://schemas.microsoft.com/office/powerpoint/2010/main" val="2559614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E7171A1-CB82-4AE8-AF22-1C1BB7BE77B5}"/>
              </a:ext>
            </a:extLst>
          </p:cNvPr>
          <p:cNvSpPr>
            <a:spLocks noGrp="1"/>
          </p:cNvSpPr>
          <p:nvPr>
            <p:ph type="title"/>
          </p:nvPr>
        </p:nvSpPr>
        <p:spPr>
          <a:xfrm>
            <a:off x="838200" y="365125"/>
            <a:ext cx="10515600" cy="1325563"/>
          </a:xfrm>
        </p:spPr>
        <p:txBody>
          <a:bodyPr>
            <a:normAutofit fontScale="90000"/>
          </a:bodyPr>
          <a:lstStyle/>
          <a:p>
            <a:pPr algn="ct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r>
              <a:rPr lang="en-GB" sz="4000" b="1" i="0" u="sng" dirty="0" err="1">
                <a:solidFill>
                  <a:srgbClr val="FF0000"/>
                </a:solidFill>
                <a:effectLst/>
                <a:latin typeface="Arial Black" panose="020B0A04020102020204" pitchFamily="34" charset="0"/>
              </a:rPr>
              <a:t>Conversia</a:t>
            </a:r>
            <a:r>
              <a:rPr lang="en-GB" sz="4000" b="1" i="0" u="sng" dirty="0">
                <a:solidFill>
                  <a:srgbClr val="FF0000"/>
                </a:solidFill>
                <a:effectLst/>
                <a:latin typeface="Arial Black" panose="020B0A04020102020204" pitchFamily="34" charset="0"/>
              </a:rPr>
              <a:t> </a:t>
            </a:r>
            <a:r>
              <a:rPr lang="en-GB" sz="4000" b="1" i="0" u="sng" dirty="0" err="1">
                <a:solidFill>
                  <a:srgbClr val="FF0000"/>
                </a:solidFill>
                <a:effectLst/>
                <a:latin typeface="Arial Black" panose="020B0A04020102020204" pitchFamily="34" charset="0"/>
              </a:rPr>
              <a:t>profesionala</a:t>
            </a:r>
            <a:br>
              <a:rPr lang="en-GB" sz="4000" b="1" i="0" u="sng" dirty="0">
                <a:solidFill>
                  <a:srgbClr val="FF0000"/>
                </a:solidFill>
                <a:effectLst/>
                <a:latin typeface="Arial Black" panose="020B0A04020102020204" pitchFamily="34" charset="0"/>
              </a:rPr>
            </a:br>
            <a:br>
              <a:rPr lang="en-GB" sz="4000" b="1" i="0" u="sng" dirty="0">
                <a:solidFill>
                  <a:srgbClr val="FF0000"/>
                </a:solidFill>
                <a:effectLst/>
                <a:latin typeface="Arial Black" panose="020B0A04020102020204" pitchFamily="34" charset="0"/>
              </a:rPr>
            </a:br>
            <a:r>
              <a:rPr lang="en-GB" sz="4000" b="1" i="0" dirty="0" err="1">
                <a:solidFill>
                  <a:srgbClr val="FF0000"/>
                </a:solidFill>
                <a:effectLst/>
                <a:latin typeface="Arial Black" panose="020B0A04020102020204" pitchFamily="34" charset="0"/>
              </a:rPr>
              <a:t>Activitățile</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didactice</a:t>
            </a:r>
            <a:r>
              <a:rPr lang="en-GB" sz="4000" b="1" i="0" dirty="0">
                <a:solidFill>
                  <a:srgbClr val="FF0000"/>
                </a:solidFill>
                <a:effectLst/>
                <a:latin typeface="Arial Black" panose="020B0A04020102020204" pitchFamily="34" charset="0"/>
              </a:rPr>
              <a:t> se </a:t>
            </a:r>
            <a:r>
              <a:rPr lang="en-GB" sz="4000" b="1" i="0" dirty="0" err="1">
                <a:solidFill>
                  <a:srgbClr val="FF0000"/>
                </a:solidFill>
                <a:effectLst/>
                <a:latin typeface="Arial Black" panose="020B0A04020102020204" pitchFamily="34" charset="0"/>
              </a:rPr>
              <a:t>vor</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desfășura</a:t>
            </a:r>
            <a:r>
              <a:rPr lang="en-GB" sz="4000" b="1" i="0" dirty="0">
                <a:solidFill>
                  <a:srgbClr val="FF0000"/>
                </a:solidFill>
                <a:effectLst/>
                <a:latin typeface="Arial Black" panose="020B0A04020102020204" pitchFamily="34" charset="0"/>
              </a:rPr>
              <a:t> conform </a:t>
            </a:r>
            <a:r>
              <a:rPr lang="en-GB" sz="4000" b="1" i="0" dirty="0" err="1">
                <a:solidFill>
                  <a:srgbClr val="FF0000"/>
                </a:solidFill>
                <a:effectLst/>
                <a:latin typeface="Arial Black" panose="020B0A04020102020204" pitchFamily="34" charset="0"/>
              </a:rPr>
              <a:t>tehnologiei</a:t>
            </a:r>
            <a:r>
              <a:rPr lang="en-GB" sz="4000" b="1" i="0" dirty="0">
                <a:solidFill>
                  <a:srgbClr val="FF0000"/>
                </a:solidFill>
                <a:effectLst/>
                <a:latin typeface="Arial Black" panose="020B0A04020102020204" pitchFamily="34" charset="0"/>
              </a:rPr>
              <a:t> ID </a:t>
            </a:r>
            <a:r>
              <a:rPr lang="en-GB" sz="4000" b="1" i="0" dirty="0" err="1">
                <a:solidFill>
                  <a:srgbClr val="FF0000"/>
                </a:solidFill>
                <a:effectLst/>
                <a:latin typeface="Arial Black" panose="020B0A04020102020204" pitchFamily="34" charset="0"/>
              </a:rPr>
              <a:t>și</a:t>
            </a:r>
            <a:r>
              <a:rPr lang="en-GB" sz="4000" b="1" i="0" dirty="0">
                <a:solidFill>
                  <a:srgbClr val="FF0000"/>
                </a:solidFill>
                <a:effectLst/>
                <a:latin typeface="Arial Black" panose="020B0A04020102020204" pitchFamily="34" charset="0"/>
              </a:rPr>
              <a:t> pot fi:</a:t>
            </a:r>
            <a:br>
              <a:rPr lang="en-GB" sz="4000" b="1" i="0" dirty="0">
                <a:solidFill>
                  <a:srgbClr val="FF0000"/>
                </a:solidFill>
                <a:effectLst/>
                <a:latin typeface="Arial Black" panose="020B0A04020102020204" pitchFamily="34" charset="0"/>
              </a:rPr>
            </a:br>
            <a:r>
              <a:rPr lang="en-GB" sz="4000" b="1" i="0" dirty="0">
                <a:solidFill>
                  <a:srgbClr val="FF0000"/>
                </a:solidFill>
                <a:effectLst/>
                <a:latin typeface="Arial Black" panose="020B0A04020102020204" pitchFamily="34" charset="0"/>
              </a:rPr>
              <a:t>1. </a:t>
            </a:r>
            <a:r>
              <a:rPr lang="en-GB" sz="4000" b="1" i="0" dirty="0" err="1">
                <a:solidFill>
                  <a:srgbClr val="FF0000"/>
                </a:solidFill>
                <a:effectLst/>
                <a:latin typeface="Arial Black" panose="020B0A04020102020204" pitchFamily="34" charset="0"/>
              </a:rPr>
              <a:t>Activități</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didactice</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directe</a:t>
            </a:r>
            <a:r>
              <a:rPr lang="en-GB" sz="4000" b="1" i="0" dirty="0">
                <a:solidFill>
                  <a:srgbClr val="FF0000"/>
                </a:solidFill>
                <a:effectLst/>
                <a:latin typeface="Arial Black" panose="020B0A04020102020204" pitchFamily="34" charset="0"/>
              </a:rPr>
              <a:t> - </a:t>
            </a:r>
            <a:r>
              <a:rPr lang="en-GB" sz="4000" b="1" i="0" dirty="0" err="1">
                <a:solidFill>
                  <a:srgbClr val="FF0000"/>
                </a:solidFill>
                <a:effectLst/>
                <a:latin typeface="Arial Black" panose="020B0A04020102020204" pitchFamily="34" charset="0"/>
              </a:rPr>
              <a:t>întâlniri</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față</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în</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față</a:t>
            </a:r>
            <a:r>
              <a:rPr lang="en-GB" sz="4000" b="1" i="0" dirty="0">
                <a:solidFill>
                  <a:srgbClr val="FF0000"/>
                </a:solidFill>
                <a:effectLst/>
                <a:latin typeface="Arial Black" panose="020B0A04020102020204" pitchFamily="34" charset="0"/>
              </a:rPr>
              <a:t> o </a:t>
            </a:r>
            <a:r>
              <a:rPr lang="en-GB" sz="4000" b="1" i="0" dirty="0" err="1">
                <a:solidFill>
                  <a:srgbClr val="FF0000"/>
                </a:solidFill>
                <a:effectLst/>
                <a:latin typeface="Arial Black" panose="020B0A04020102020204" pitchFamily="34" charset="0"/>
              </a:rPr>
              <a:t>dată</a:t>
            </a:r>
            <a:r>
              <a:rPr lang="en-GB" sz="4000" b="1" i="0" dirty="0">
                <a:solidFill>
                  <a:srgbClr val="FF0000"/>
                </a:solidFill>
                <a:effectLst/>
                <a:latin typeface="Arial Black" panose="020B0A04020102020204" pitchFamily="34" charset="0"/>
              </a:rPr>
              <a:t> pe </a:t>
            </a:r>
            <a:r>
              <a:rPr lang="en-GB" sz="4000" b="1" i="0" dirty="0" err="1">
                <a:solidFill>
                  <a:srgbClr val="FF0000"/>
                </a:solidFill>
                <a:effectLst/>
                <a:latin typeface="Arial Black" panose="020B0A04020102020204" pitchFamily="34" charset="0"/>
              </a:rPr>
              <a:t>lună</a:t>
            </a:r>
            <a:r>
              <a:rPr lang="en-GB" sz="4000" b="1" i="0" dirty="0">
                <a:solidFill>
                  <a:srgbClr val="FF0000"/>
                </a:solidFill>
                <a:effectLst/>
                <a:latin typeface="Arial Black" panose="020B0A04020102020204" pitchFamily="34" charset="0"/>
              </a:rPr>
              <a:t> cu </a:t>
            </a:r>
            <a:r>
              <a:rPr lang="en-GB" sz="4000" b="1" i="0" dirty="0" err="1">
                <a:solidFill>
                  <a:srgbClr val="FF0000"/>
                </a:solidFill>
                <a:effectLst/>
                <a:latin typeface="Arial Black" panose="020B0A04020102020204" pitchFamily="34" charset="0"/>
              </a:rPr>
              <a:t>profesorii</a:t>
            </a:r>
            <a:r>
              <a:rPr lang="en-GB" sz="4000" b="1" i="0" dirty="0">
                <a:solidFill>
                  <a:srgbClr val="FF0000"/>
                </a:solidFill>
                <a:effectLst/>
                <a:latin typeface="Arial Black" panose="020B0A04020102020204" pitchFamily="34" charset="0"/>
              </a:rPr>
              <a:t>;</a:t>
            </a:r>
            <a:br>
              <a:rPr lang="en-GB" sz="4000" b="1" i="0" dirty="0">
                <a:solidFill>
                  <a:srgbClr val="FF0000"/>
                </a:solidFill>
                <a:effectLst/>
                <a:latin typeface="Arial Black" panose="020B0A04020102020204" pitchFamily="34" charset="0"/>
              </a:rPr>
            </a:br>
            <a:r>
              <a:rPr lang="en-GB" sz="4000" b="1" i="0" dirty="0">
                <a:solidFill>
                  <a:srgbClr val="FF0000"/>
                </a:solidFill>
                <a:effectLst/>
                <a:latin typeface="Arial Black" panose="020B0A04020102020204" pitchFamily="34" charset="0"/>
              </a:rPr>
              <a:t>2. </a:t>
            </a:r>
            <a:r>
              <a:rPr lang="en-GB" sz="4000" b="1" i="0" dirty="0" err="1">
                <a:solidFill>
                  <a:srgbClr val="FF0000"/>
                </a:solidFill>
                <a:effectLst/>
                <a:latin typeface="Arial Black" panose="020B0A04020102020204" pitchFamily="34" charset="0"/>
              </a:rPr>
              <a:t>Activități</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didactice</a:t>
            </a:r>
            <a:r>
              <a:rPr lang="en-GB" sz="4000" b="1" i="0" dirty="0">
                <a:solidFill>
                  <a:srgbClr val="FF0000"/>
                </a:solidFill>
                <a:effectLst/>
                <a:latin typeface="Arial Black" panose="020B0A04020102020204" pitchFamily="34" charset="0"/>
              </a:rPr>
              <a:t> la </a:t>
            </a:r>
            <a:r>
              <a:rPr lang="en-GB" sz="4000" b="1" i="0" dirty="0" err="1">
                <a:solidFill>
                  <a:srgbClr val="FF0000"/>
                </a:solidFill>
                <a:effectLst/>
                <a:latin typeface="Arial Black" panose="020B0A04020102020204" pitchFamily="34" charset="0"/>
              </a:rPr>
              <a:t>distanță</a:t>
            </a:r>
            <a:r>
              <a:rPr lang="en-GB" sz="4000" b="1" i="0" dirty="0">
                <a:solidFill>
                  <a:srgbClr val="FF0000"/>
                </a:solidFill>
                <a:effectLst/>
                <a:latin typeface="Arial Black" panose="020B0A04020102020204" pitchFamily="34" charset="0"/>
              </a:rPr>
              <a:t> - </a:t>
            </a:r>
            <a:r>
              <a:rPr lang="en-GB" sz="4000" b="1" i="0" dirty="0" err="1">
                <a:solidFill>
                  <a:srgbClr val="FF0000"/>
                </a:solidFill>
                <a:effectLst/>
                <a:latin typeface="Arial Black" panose="020B0A04020102020204" pitchFamily="34" charset="0"/>
              </a:rPr>
              <a:t>prin</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intermediul</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unei</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platforme</a:t>
            </a:r>
            <a:r>
              <a:rPr lang="en-GB" sz="4000" b="1" i="0" dirty="0">
                <a:solidFill>
                  <a:srgbClr val="FF0000"/>
                </a:solidFill>
                <a:effectLst/>
                <a:latin typeface="Arial Black" panose="020B0A04020102020204" pitchFamily="34" charset="0"/>
              </a:rPr>
              <a:t> e-Learning </a:t>
            </a:r>
            <a:r>
              <a:rPr lang="en-GB" sz="4000" b="1" i="0" dirty="0" err="1">
                <a:solidFill>
                  <a:srgbClr val="FF0000"/>
                </a:solidFill>
                <a:effectLst/>
                <a:latin typeface="Arial Black" panose="020B0A04020102020204" pitchFamily="34" charset="0"/>
              </a:rPr>
              <a:t>și</a:t>
            </a:r>
            <a:r>
              <a:rPr lang="en-GB" sz="4000" b="1" i="0" dirty="0">
                <a:solidFill>
                  <a:srgbClr val="FF0000"/>
                </a:solidFill>
                <a:effectLst/>
                <a:latin typeface="Arial Black" panose="020B0A04020102020204" pitchFamily="34" charset="0"/>
              </a:rPr>
              <a:t>/</a:t>
            </a:r>
            <a:r>
              <a:rPr lang="en-GB" sz="4000" b="1" i="0" dirty="0" err="1">
                <a:solidFill>
                  <a:srgbClr val="FF0000"/>
                </a:solidFill>
                <a:effectLst/>
                <a:latin typeface="Arial Black" panose="020B0A04020102020204" pitchFamily="34" charset="0"/>
              </a:rPr>
              <a:t>sau</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i="0" dirty="0" err="1">
                <a:solidFill>
                  <a:srgbClr val="FF0000"/>
                </a:solidFill>
                <a:effectLst/>
                <a:latin typeface="Arial Black" panose="020B0A04020102020204" pitchFamily="34" charset="0"/>
              </a:rPr>
              <a:t>alte</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mijloace</a:t>
            </a:r>
            <a:r>
              <a:rPr lang="en-GB" sz="4000" b="1" i="0" dirty="0">
                <a:solidFill>
                  <a:srgbClr val="FF0000"/>
                </a:solidFill>
                <a:effectLst/>
                <a:latin typeface="Arial Black" panose="020B0A04020102020204" pitchFamily="34" charset="0"/>
              </a:rPr>
              <a:t> de </a:t>
            </a:r>
            <a:r>
              <a:rPr lang="en-GB" sz="4000" b="1" i="0" dirty="0" err="1">
                <a:solidFill>
                  <a:srgbClr val="FF0000"/>
                </a:solidFill>
                <a:effectLst/>
                <a:latin typeface="Arial Black" panose="020B0A04020102020204" pitchFamily="34" charset="0"/>
              </a:rPr>
              <a:t>comunicare</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bidirecțională</a:t>
            </a:r>
            <a:r>
              <a:rPr lang="en-GB" sz="4000" b="1" i="0" dirty="0">
                <a:solidFill>
                  <a:srgbClr val="FF0000"/>
                </a:solidFill>
                <a:effectLst/>
                <a:latin typeface="Arial Black" panose="020B0A04020102020204" pitchFamily="34" charset="0"/>
              </a:rPr>
              <a:t> (e-mail, </a:t>
            </a:r>
            <a:r>
              <a:rPr lang="en-GB" sz="4000" b="1" i="0" dirty="0" err="1">
                <a:solidFill>
                  <a:srgbClr val="FF0000"/>
                </a:solidFill>
                <a:effectLst/>
                <a:latin typeface="Arial Black" panose="020B0A04020102020204" pitchFamily="34" charset="0"/>
              </a:rPr>
              <a:t>telefon</a:t>
            </a:r>
            <a:r>
              <a:rPr lang="en-GB" sz="4000" b="1" i="0" dirty="0">
                <a:solidFill>
                  <a:srgbClr val="FF0000"/>
                </a:solidFill>
                <a:effectLst/>
                <a:latin typeface="Arial Black" panose="020B0A04020102020204" pitchFamily="34" charset="0"/>
              </a:rPr>
              <a:t> etc.); </a:t>
            </a:r>
            <a:br>
              <a:rPr lang="en-GB" sz="4000" b="1" i="0" dirty="0">
                <a:solidFill>
                  <a:srgbClr val="FF0000"/>
                </a:solidFill>
                <a:effectLst/>
                <a:latin typeface="Arial Black" panose="020B0A04020102020204" pitchFamily="34" charset="0"/>
              </a:rPr>
            </a:br>
            <a:r>
              <a:rPr lang="en-GB" sz="4000" b="1" i="0" dirty="0" err="1">
                <a:solidFill>
                  <a:srgbClr val="FF0000"/>
                </a:solidFill>
                <a:effectLst/>
                <a:latin typeface="Arial Black" panose="020B0A04020102020204" pitchFamily="34" charset="0"/>
              </a:rPr>
              <a:t>Activitățile</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didactice</a:t>
            </a:r>
            <a:r>
              <a:rPr lang="en-GB" sz="4000" b="1" i="0" dirty="0">
                <a:solidFill>
                  <a:srgbClr val="FF0000"/>
                </a:solidFill>
                <a:effectLst/>
                <a:latin typeface="Arial Black" panose="020B0A04020102020204" pitchFamily="34" charset="0"/>
              </a:rPr>
              <a:t> se </a:t>
            </a:r>
            <a:r>
              <a:rPr lang="en-GB" sz="4000" b="1" i="0" dirty="0" err="1">
                <a:solidFill>
                  <a:srgbClr val="FF0000"/>
                </a:solidFill>
                <a:effectLst/>
                <a:latin typeface="Arial Black" panose="020B0A04020102020204" pitchFamily="34" charset="0"/>
              </a:rPr>
              <a:t>desfășoară</a:t>
            </a:r>
            <a:r>
              <a:rPr lang="en-GB" sz="4000" b="1" i="0" dirty="0">
                <a:solidFill>
                  <a:srgbClr val="FF0000"/>
                </a:solidFill>
                <a:effectLst/>
                <a:latin typeface="Arial Black" panose="020B0A04020102020204" pitchFamily="34" charset="0"/>
              </a:rPr>
              <a:t> pe </a:t>
            </a:r>
            <a:r>
              <a:rPr lang="en-GB" sz="4000" b="1" i="0" dirty="0" err="1">
                <a:solidFill>
                  <a:srgbClr val="FF0000"/>
                </a:solidFill>
                <a:effectLst/>
                <a:latin typeface="Arial Black" panose="020B0A04020102020204" pitchFamily="34" charset="0"/>
              </a:rPr>
              <a:t>bază</a:t>
            </a:r>
            <a:r>
              <a:rPr lang="en-GB" sz="4000" b="1" i="0" dirty="0">
                <a:solidFill>
                  <a:srgbClr val="FF0000"/>
                </a:solidFill>
                <a:effectLst/>
                <a:latin typeface="Arial Black" panose="020B0A04020102020204" pitchFamily="34" charset="0"/>
              </a:rPr>
              <a:t> de </a:t>
            </a:r>
            <a:r>
              <a:rPr lang="en-GB" sz="4000" b="1" i="0" dirty="0" err="1">
                <a:solidFill>
                  <a:srgbClr val="FF0000"/>
                </a:solidFill>
                <a:effectLst/>
                <a:latin typeface="Arial Black" panose="020B0A04020102020204" pitchFamily="34" charset="0"/>
              </a:rPr>
              <a:t>suporturi</a:t>
            </a:r>
            <a:r>
              <a:rPr lang="en-GB" sz="4000" b="1" i="0" dirty="0">
                <a:solidFill>
                  <a:srgbClr val="FF0000"/>
                </a:solidFill>
                <a:effectLst/>
                <a:latin typeface="Arial Black" panose="020B0A04020102020204" pitchFamily="34" charset="0"/>
              </a:rPr>
              <a:t> de curs </a:t>
            </a:r>
            <a:r>
              <a:rPr lang="en-GB" sz="4000" b="1" i="0" dirty="0" err="1">
                <a:solidFill>
                  <a:srgbClr val="FF0000"/>
                </a:solidFill>
                <a:effectLst/>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i="0" dirty="0">
                <a:solidFill>
                  <a:srgbClr val="FF0000"/>
                </a:solidFill>
                <a:effectLst/>
                <a:latin typeface="Arial Black" panose="020B0A04020102020204" pitchFamily="34" charset="0"/>
              </a:rPr>
              <a:t>format electronic (</a:t>
            </a:r>
            <a:r>
              <a:rPr lang="en-GB" sz="4000" b="1" i="0" dirty="0" err="1">
                <a:solidFill>
                  <a:srgbClr val="FF0000"/>
                </a:solidFill>
                <a:effectLst/>
                <a:latin typeface="Arial Black" panose="020B0A04020102020204" pitchFamily="34" charset="0"/>
              </a:rPr>
              <a:t>prezentări</a:t>
            </a:r>
            <a:r>
              <a:rPr lang="en-GB" sz="4000" b="1" i="0" dirty="0">
                <a:solidFill>
                  <a:srgbClr val="FF0000"/>
                </a:solidFill>
                <a:effectLst/>
                <a:latin typeface="Arial Black" panose="020B0A04020102020204" pitchFamily="34" charset="0"/>
              </a:rPr>
              <a:t>, </a:t>
            </a:r>
            <a:r>
              <a:rPr lang="en-GB" sz="4000" b="1" i="0" dirty="0" err="1">
                <a:solidFill>
                  <a:srgbClr val="FF0000"/>
                </a:solidFill>
                <a:effectLst/>
                <a:latin typeface="Arial Black" panose="020B0A04020102020204" pitchFamily="34" charset="0"/>
              </a:rPr>
              <a:t>fișe</a:t>
            </a:r>
            <a:r>
              <a:rPr lang="en-GB" sz="4000" b="1" i="0" dirty="0">
                <a:solidFill>
                  <a:srgbClr val="FF0000"/>
                </a:solidFill>
                <a:effectLst/>
                <a:latin typeface="Arial Black" panose="020B0A04020102020204" pitchFamily="34" charset="0"/>
              </a:rPr>
              <a:t> de </a:t>
            </a:r>
            <a:r>
              <a:rPr lang="en-GB" sz="4000" b="1" i="0" dirty="0" err="1">
                <a:solidFill>
                  <a:srgbClr val="FF0000"/>
                </a:solidFill>
                <a:effectLst/>
                <a:latin typeface="Arial Black" panose="020B0A04020102020204" pitchFamily="34" charset="0"/>
              </a:rPr>
              <a:t>lucru</a:t>
            </a:r>
            <a:r>
              <a:rPr lang="en-GB" sz="4000" b="1" i="0" dirty="0">
                <a:solidFill>
                  <a:srgbClr val="FF0000"/>
                </a:solidFill>
                <a:effectLst/>
                <a:latin typeface="Arial Black" panose="020B0A04020102020204" pitchFamily="34" charset="0"/>
              </a:rPr>
              <a:t>).</a:t>
            </a:r>
            <a:br>
              <a:rPr lang="en-GB" sz="4000" b="1" i="0" dirty="0">
                <a:solidFill>
                  <a:srgbClr val="FF0000"/>
                </a:solidFill>
                <a:effectLst/>
                <a:latin typeface="Arial Black" panose="020B0A04020102020204" pitchFamily="34" charset="0"/>
              </a:rPr>
            </a:br>
            <a:endParaRPr lang="en-GB" sz="40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34872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r>
              <a:rPr lang="pt-BR" b="1" i="0" u="sng" dirty="0">
                <a:solidFill>
                  <a:srgbClr val="FF0000"/>
                </a:solidFill>
                <a:effectLst/>
                <a:latin typeface="Arial Black" panose="020B0A04020102020204" pitchFamily="34" charset="0"/>
              </a:rPr>
              <a:t>Consideratii generale</a:t>
            </a: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Programul de formare continuă reprezintă oferta educaţională a unui furnizor, care urmăreşte formarea şi dezvoltarea competenţelor profesionale ale personalului didactic în conformitate cu standardele profesionale pentru profesiunea didactică, standarde de calitate şi competenţe profesionale.</a:t>
            </a: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428598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a:xfrm>
            <a:off x="838200" y="365125"/>
            <a:ext cx="11353800" cy="1325563"/>
          </a:xfrm>
        </p:spPr>
        <p:txBody>
          <a:bodyPr>
            <a:normAutofit fontScale="90000"/>
          </a:bodyPr>
          <a:lstStyle/>
          <a:p>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br>
              <a:rPr lang="pt-BR" b="1" i="0" dirty="0">
                <a:solidFill>
                  <a:srgbClr val="1D2228"/>
                </a:solidFill>
                <a:effectLst/>
                <a:latin typeface="Arial Black" panose="020B0A04020102020204" pitchFamily="34" charset="0"/>
              </a:rPr>
            </a:br>
            <a:r>
              <a:rPr lang="pt-BR" b="1" i="0" u="sng" dirty="0">
                <a:solidFill>
                  <a:srgbClr val="FF0000"/>
                </a:solidFill>
                <a:effectLst/>
                <a:latin typeface="Arial Black" panose="020B0A04020102020204" pitchFamily="34" charset="0"/>
              </a:rPr>
              <a:t>Principalele modalități de realizare a formării continue</a:t>
            </a:r>
            <a:r>
              <a:rPr lang="pt-BR" b="1" i="0" dirty="0">
                <a:solidFill>
                  <a:srgbClr val="FF0000"/>
                </a:solidFill>
                <a:effectLst/>
                <a:latin typeface="Arial Black" panose="020B0A04020102020204" pitchFamily="34" charset="0"/>
              </a:rPr>
              <a:t>:</a:t>
            </a:r>
            <a:br>
              <a:rPr lang="pt-BR" b="1" i="0" dirty="0">
                <a:solidFill>
                  <a:srgbClr val="FF0000"/>
                </a:solidFill>
                <a:effectLst/>
                <a:latin typeface="Arial Black" panose="020B0A04020102020204" pitchFamily="34" charset="0"/>
              </a:rPr>
            </a:b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 programe și activități de perfecționare a pregătirii științifice și didactice;</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 cursuri de pregătire și susținerea examenelor de obținere a gradelor didactice II și I;</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 programe de conversie profesională;</a:t>
            </a:r>
            <a:br>
              <a:rPr lang="pt-BR" b="1" i="0" dirty="0">
                <a:solidFill>
                  <a:srgbClr val="FF0000"/>
                </a:solidFill>
                <a:effectLst/>
                <a:latin typeface="Arial Black" panose="020B0A04020102020204" pitchFamily="34" charset="0"/>
              </a:rPr>
            </a:br>
            <a:r>
              <a:rPr lang="pt-BR" b="1" i="0" dirty="0">
                <a:solidFill>
                  <a:srgbClr val="FF0000"/>
                </a:solidFill>
                <a:effectLst/>
                <a:latin typeface="Arial Black" panose="020B0A04020102020204" pitchFamily="34" charset="0"/>
              </a:rPr>
              <a:t>- studii corespunzătoare unei specializări în domeniul licenței.</a:t>
            </a: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Tree>
    <p:extLst>
      <p:ext uri="{BB962C8B-B14F-4D97-AF65-F5344CB8AC3E}">
        <p14:creationId xmlns:p14="http://schemas.microsoft.com/office/powerpoint/2010/main" val="428202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5" name="TextBox 4">
            <a:extLst>
              <a:ext uri="{FF2B5EF4-FFF2-40B4-BE49-F238E27FC236}">
                <a16:creationId xmlns:a16="http://schemas.microsoft.com/office/drawing/2014/main" id="{28EDE314-FF36-4B9F-A759-A2AAB68512A5}"/>
              </a:ext>
            </a:extLst>
          </p:cNvPr>
          <p:cNvSpPr txBox="1"/>
          <p:nvPr/>
        </p:nvSpPr>
        <p:spPr>
          <a:xfrm>
            <a:off x="112542" y="0"/>
            <a:ext cx="12192000" cy="6863417"/>
          </a:xfrm>
          <a:prstGeom prst="rect">
            <a:avLst/>
          </a:prstGeom>
          <a:noFill/>
        </p:spPr>
        <p:txBody>
          <a:bodyPr wrap="square">
            <a:spAutoFit/>
          </a:bodyPr>
          <a:lstStyle/>
          <a:p>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contextul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respectării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normelor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siguranță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sanitară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acest</a:t>
            </a:r>
            <a:r>
              <a:rPr lang="en-GB" sz="4000" b="1" dirty="0">
                <a:solidFill>
                  <a:srgbClr val="FF0000"/>
                </a:solidFill>
                <a:latin typeface="Arial Black" panose="020B0A04020102020204" pitchFamily="34" charset="0"/>
              </a:rPr>
              <a:t> an </a:t>
            </a:r>
            <a:r>
              <a:rPr lang="en-GB" sz="4000" b="1" dirty="0" err="1">
                <a:solidFill>
                  <a:srgbClr val="FF0000"/>
                </a:solidFill>
                <a:latin typeface="Arial Black" panose="020B0A04020102020204" pitchFamily="34" charset="0"/>
              </a:rPr>
              <a:t>scolar</a:t>
            </a:r>
            <a:r>
              <a:rPr lang="en-GB" sz="4000" b="1" dirty="0">
                <a:solidFill>
                  <a:srgbClr val="FF0000"/>
                </a:solidFill>
                <a:latin typeface="Arial Black" panose="020B0A04020102020204" pitchFamily="34" charset="0"/>
              </a:rPr>
              <a:t>, nu se </a:t>
            </a:r>
            <a:r>
              <a:rPr lang="en-GB" sz="4000" b="1" dirty="0" err="1">
                <a:solidFill>
                  <a:srgbClr val="FF0000"/>
                </a:solidFill>
                <a:latin typeface="Arial Black" panose="020B0A04020102020204" pitchFamily="34" charset="0"/>
              </a:rPr>
              <a:t>desfășoară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continuă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sistem</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față-în-față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cadrul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programelor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continuă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acreditate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Activitatea</a:t>
            </a:r>
            <a:r>
              <a:rPr lang="en-GB" sz="4000" b="1" dirty="0">
                <a:solidFill>
                  <a:srgbClr val="FF0000"/>
                </a:solidFill>
                <a:latin typeface="Arial Black" panose="020B0A04020102020204" pitchFamily="34" charset="0"/>
              </a:rPr>
              <a:t> se </a:t>
            </a:r>
            <a:r>
              <a:rPr lang="en-GB" sz="4000" b="1" dirty="0" err="1">
                <a:solidFill>
                  <a:srgbClr val="FF0000"/>
                </a:solidFill>
                <a:latin typeface="Arial Black" panose="020B0A04020102020204" pitchFamily="34" charset="0"/>
              </a:rPr>
              <a:t>reorganizează</a:t>
            </a:r>
            <a:r>
              <a:rPr lang="en-GB" sz="4000" b="1" dirty="0">
                <a:solidFill>
                  <a:srgbClr val="FF0000"/>
                </a:solidFill>
                <a:latin typeface="Arial Black" panose="020B0A04020102020204" pitchFamily="34" charset="0"/>
              </a:rPr>
              <a:t>, cu </a:t>
            </a:r>
            <a:r>
              <a:rPr lang="en-GB" sz="4000" b="1" dirty="0" err="1">
                <a:solidFill>
                  <a:srgbClr val="FF0000"/>
                </a:solidFill>
                <a:latin typeface="Arial Black" panose="020B0A04020102020204" pitchFamily="34" charset="0"/>
              </a:rPr>
              <a:t>noile</a:t>
            </a:r>
            <a:r>
              <a:rPr lang="en-GB" sz="4000" b="1" dirty="0">
                <a:solidFill>
                  <a:srgbClr val="FF0000"/>
                </a:solidFill>
                <a:latin typeface="Arial Black" panose="020B0A04020102020204" pitchFamily="34" charset="0"/>
              </a:rPr>
              <a:t> reguli: </a:t>
            </a:r>
            <a:r>
              <a:rPr lang="en-GB" sz="4000" b="1" dirty="0" err="1">
                <a:solidFill>
                  <a:srgbClr val="FF0000"/>
                </a:solidFill>
                <a:latin typeface="Arial Black" panose="020B0A04020102020204" pitchFamily="34" charset="0"/>
              </a:rPr>
              <a:t>grupele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vor</a:t>
            </a:r>
            <a:r>
              <a:rPr lang="en-GB" sz="4000" b="1" dirty="0">
                <a:solidFill>
                  <a:srgbClr val="FF0000"/>
                </a:solidFill>
                <a:latin typeface="Arial Black" panose="020B0A04020102020204" pitchFamily="34" charset="0"/>
              </a:rPr>
              <a:t> fi </a:t>
            </a:r>
            <a:r>
              <a:rPr lang="en-GB" sz="4000" b="1" dirty="0" err="1">
                <a:solidFill>
                  <a:srgbClr val="FF0000"/>
                </a:solidFill>
                <a:latin typeface="Arial Black" panose="020B0A04020102020204" pitchFamily="34" charset="0"/>
              </a:rPr>
              <a:t>organizate</a:t>
            </a:r>
            <a:r>
              <a:rPr lang="en-GB" sz="4000" b="1" dirty="0">
                <a:solidFill>
                  <a:srgbClr val="FF0000"/>
                </a:solidFill>
                <a:latin typeface="Arial Black" panose="020B0A04020102020204" pitchFamily="34" charset="0"/>
              </a:rPr>
              <a:t> cu maximum 35 de </a:t>
            </a:r>
            <a:r>
              <a:rPr lang="en-GB" sz="4000" b="1" dirty="0" err="1">
                <a:solidFill>
                  <a:srgbClr val="FF0000"/>
                </a:solidFill>
                <a:latin typeface="Arial Black" panose="020B0A04020102020204" pitchFamily="34" charset="0"/>
              </a:rPr>
              <a:t>formabili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online meeting </a:t>
            </a:r>
            <a:r>
              <a:rPr lang="en-GB" sz="4000" b="1" dirty="0" err="1">
                <a:solidFill>
                  <a:srgbClr val="FF0000"/>
                </a:solidFill>
                <a:latin typeface="Arial Black" panose="020B0A04020102020204" pitchFamily="34" charset="0"/>
              </a:rPr>
              <a:t>vor</a:t>
            </a:r>
            <a:r>
              <a:rPr lang="en-GB" sz="4000" b="1" dirty="0">
                <a:solidFill>
                  <a:srgbClr val="FF0000"/>
                </a:solidFill>
                <a:latin typeface="Arial Black" panose="020B0A04020102020204" pitchFamily="34" charset="0"/>
              </a:rPr>
              <a:t> fi </a:t>
            </a:r>
            <a:r>
              <a:rPr lang="en-GB" sz="4000" b="1" dirty="0" err="1">
                <a:solidFill>
                  <a:srgbClr val="FF0000"/>
                </a:solidFill>
                <a:latin typeface="Arial Black" panose="020B0A04020102020204" pitchFamily="34" charset="0"/>
              </a:rPr>
              <a:t>programate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fara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suprapunerea</a:t>
            </a:r>
            <a:r>
              <a:rPr lang="en-GB" sz="4000" b="1" dirty="0">
                <a:solidFill>
                  <a:srgbClr val="FF0000"/>
                </a:solidFill>
                <a:latin typeface="Arial Black" panose="020B0A04020102020204" pitchFamily="34" charset="0"/>
              </a:rPr>
              <a:t> cu </a:t>
            </a:r>
            <a:r>
              <a:rPr lang="en-GB" sz="4000" b="1" dirty="0" err="1">
                <a:solidFill>
                  <a:srgbClr val="FF0000"/>
                </a:solidFill>
                <a:latin typeface="Arial Black" panose="020B0A04020102020204" pitchFamily="34" charset="0"/>
              </a:rPr>
              <a:t>activitățile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ale </a:t>
            </a:r>
            <a:r>
              <a:rPr lang="en-GB" sz="4000" b="1" dirty="0" err="1">
                <a:solidFill>
                  <a:srgbClr val="FF0000"/>
                </a:solidFill>
                <a:latin typeface="Arial Black" panose="020B0A04020102020204" pitchFamily="34" charset="0"/>
              </a:rPr>
              <a:t>formabililor</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546509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89AE5-83E0-403D-B25A-B7D2F9C54E93}"/>
              </a:ext>
            </a:extLst>
          </p:cNvPr>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endParaRPr lang="en-GB" dirty="0"/>
          </a:p>
        </p:txBody>
      </p:sp>
      <p:sp>
        <p:nvSpPr>
          <p:cNvPr id="3" name="Content Placeholder 2">
            <a:extLst>
              <a:ext uri="{FF2B5EF4-FFF2-40B4-BE49-F238E27FC236}">
                <a16:creationId xmlns:a16="http://schemas.microsoft.com/office/drawing/2014/main" id="{86A9B25F-446A-4813-A18E-9E5B7DC8B9D7}"/>
              </a:ext>
            </a:extLst>
          </p:cNvPr>
          <p:cNvSpPr>
            <a:spLocks noGrp="1"/>
          </p:cNvSpPr>
          <p:nvPr>
            <p:ph idx="1"/>
          </p:nvPr>
        </p:nvSpPr>
        <p:spPr>
          <a:xfrm>
            <a:off x="0" y="-145143"/>
            <a:ext cx="12192000" cy="7003143"/>
          </a:xfrm>
        </p:spPr>
        <p:txBody>
          <a:bodyPr>
            <a:noAutofit/>
          </a:bodyPr>
          <a:lstStyle/>
          <a:p>
            <a:endParaRPr lang="en-GB" sz="4000" b="1" dirty="0">
              <a:solidFill>
                <a:srgbClr val="FF0000"/>
              </a:solidFill>
              <a:latin typeface="Arial Black" panose="020B0A04020102020204" pitchFamily="34" charset="0"/>
            </a:endParaRPr>
          </a:p>
          <a:p>
            <a:r>
              <a:rPr lang="en-GB" sz="4000" b="1" dirty="0" err="1">
                <a:solidFill>
                  <a:srgbClr val="FF0000"/>
                </a:solidFill>
                <a:latin typeface="Arial Black" panose="020B0A04020102020204" pitchFamily="34" charset="0"/>
              </a:rPr>
              <a:t>furnizorul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programului</a:t>
            </a:r>
            <a:r>
              <a:rPr lang="en-GB" sz="4000" b="1" dirty="0">
                <a:solidFill>
                  <a:srgbClr val="FF0000"/>
                </a:solidFill>
                <a:latin typeface="Arial Black" panose="020B0A04020102020204" pitchFamily="34" charset="0"/>
              </a:rPr>
              <a:t> are </a:t>
            </a:r>
            <a:r>
              <a:rPr lang="en-GB" sz="4000" b="1" dirty="0" err="1">
                <a:solidFill>
                  <a:srgbClr val="FF0000"/>
                </a:solidFill>
                <a:latin typeface="Arial Black" panose="020B0A04020102020204" pitchFamily="34" charset="0"/>
              </a:rPr>
              <a:t>atât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obligația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elaborării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gestionării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arhivării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documentelor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aferente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implementării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programului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separat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fiecare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grupă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cât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obligația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asigurării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accesului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reprezentanților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Ministerului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Educației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Cercetării</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activitățile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documentele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programului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în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vederea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monitorizării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organizării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desfășurării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programului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continuă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acreditat</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14331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6" name="TextBox 5">
            <a:extLst>
              <a:ext uri="{FF2B5EF4-FFF2-40B4-BE49-F238E27FC236}">
                <a16:creationId xmlns:a16="http://schemas.microsoft.com/office/drawing/2014/main" id="{9194D26A-0E83-4114-88CB-17789D73D1B3}"/>
              </a:ext>
            </a:extLst>
          </p:cNvPr>
          <p:cNvSpPr txBox="1"/>
          <p:nvPr/>
        </p:nvSpPr>
        <p:spPr>
          <a:xfrm>
            <a:off x="130629" y="612844"/>
            <a:ext cx="12192000" cy="6247864"/>
          </a:xfrm>
          <a:prstGeom prst="rect">
            <a:avLst/>
          </a:prstGeom>
          <a:noFill/>
        </p:spPr>
        <p:txBody>
          <a:bodyPr wrap="square">
            <a:spAutoFit/>
          </a:bodyPr>
          <a:lstStyle/>
          <a:p>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evaluarea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finală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personalul</a:t>
            </a:r>
            <a:r>
              <a:rPr lang="en-GB" sz="4000" b="1" dirty="0">
                <a:solidFill>
                  <a:srgbClr val="FF0000"/>
                </a:solidFill>
                <a:latin typeface="Arial Black" panose="020B0A04020102020204" pitchFamily="34" charset="0"/>
              </a:rPr>
              <a:t> didactic care a </a:t>
            </a:r>
            <a:r>
              <a:rPr lang="en-GB" sz="4000" b="1" dirty="0" err="1">
                <a:solidFill>
                  <a:srgbClr val="FF0000"/>
                </a:solidFill>
                <a:latin typeface="Arial Black" panose="020B0A04020102020204" pitchFamily="34" charset="0"/>
              </a:rPr>
              <a:t>finalizat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promovat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activitățile</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aferente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programului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continuă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acreditat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elaborează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transmite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comisiei</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evaluare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finală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intermediul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tehnologiei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internetului</a:t>
            </a:r>
            <a:r>
              <a:rPr lang="en-GB" sz="4000" b="1" dirty="0">
                <a:solidFill>
                  <a:srgbClr val="FF0000"/>
                </a:solidFill>
                <a:latin typeface="Arial Black" panose="020B0A04020102020204" pitchFamily="34" charset="0"/>
              </a:rPr>
              <a:t> – </a:t>
            </a:r>
            <a:r>
              <a:rPr lang="en-GB" sz="4000" b="1" dirty="0" err="1">
                <a:solidFill>
                  <a:srgbClr val="FF0000"/>
                </a:solidFill>
                <a:latin typeface="Arial Black" panose="020B0A04020102020204" pitchFamily="34" charset="0"/>
              </a:rPr>
              <a:t>platformă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unități</a:t>
            </a:r>
            <a:r>
              <a:rPr lang="en-GB" sz="4000" b="1" dirty="0">
                <a:solidFill>
                  <a:srgbClr val="FF0000"/>
                </a:solidFill>
                <a:latin typeface="Arial Black" panose="020B0A04020102020204" pitchFamily="34" charset="0"/>
              </a:rPr>
              <a:t> mobile de </a:t>
            </a:r>
            <a:r>
              <a:rPr lang="en-GB" sz="4000" b="1" dirty="0" err="1">
                <a:solidFill>
                  <a:srgbClr val="FF0000"/>
                </a:solidFill>
                <a:latin typeface="Arial Black" panose="020B0A04020102020204" pitchFamily="34" charset="0"/>
              </a:rPr>
              <a:t>stocare</a:t>
            </a:r>
            <a:r>
              <a:rPr lang="en-GB" sz="4000" b="1" dirty="0">
                <a:solidFill>
                  <a:srgbClr val="FF0000"/>
                </a:solidFill>
                <a:latin typeface="Arial Black" panose="020B0A04020102020204" pitchFamily="34" charset="0"/>
              </a:rPr>
              <a:t>, e-mail – un </a:t>
            </a:r>
            <a:r>
              <a:rPr lang="en-GB" sz="4000" b="1" dirty="0" err="1">
                <a:solidFill>
                  <a:srgbClr val="FF0000"/>
                </a:solidFill>
                <a:latin typeface="Arial Black" panose="020B0A04020102020204" pitchFamily="34" charset="0"/>
              </a:rPr>
              <a:t>portofoliu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profesional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realizat</a:t>
            </a:r>
            <a:r>
              <a:rPr lang="en-GB" sz="4000" b="1" dirty="0">
                <a:solidFill>
                  <a:srgbClr val="FF0000"/>
                </a:solidFill>
                <a:latin typeface="Arial Black" panose="020B0A04020102020204" pitchFamily="34" charset="0"/>
              </a:rPr>
              <a:t> ca </a:t>
            </a:r>
            <a:r>
              <a:rPr lang="en-GB" sz="4000" b="1" dirty="0" err="1">
                <a:solidFill>
                  <a:srgbClr val="FF0000"/>
                </a:solidFill>
                <a:latin typeface="Arial Black" panose="020B0A04020102020204" pitchFamily="34" charset="0"/>
              </a:rPr>
              <a:t>urmare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participării</a:t>
            </a:r>
            <a:r>
              <a:rPr lang="en-GB" sz="4000" b="1" dirty="0">
                <a:solidFill>
                  <a:srgbClr val="FF0000"/>
                </a:solidFill>
                <a:latin typeface="Arial Black" panose="020B0A04020102020204" pitchFamily="34" charset="0"/>
              </a:rPr>
              <a:t> la </a:t>
            </a:r>
            <a:r>
              <a:rPr lang="en-GB" sz="4000" b="1" dirty="0" err="1">
                <a:solidFill>
                  <a:srgbClr val="FF0000"/>
                </a:solidFill>
                <a:latin typeface="Arial Black" panose="020B0A04020102020204" pitchFamily="34" charset="0"/>
              </a:rPr>
              <a:t>programul</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formare</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4051558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D2AF-C00F-4C65-9347-99BD511EE2B9}"/>
              </a:ext>
            </a:extLst>
          </p:cNvPr>
          <p:cNvSpPr>
            <a:spLocks noGrp="1"/>
          </p:cNvSpPr>
          <p:nvPr>
            <p:ph type="title"/>
          </p:nvPr>
        </p:nvSpPr>
        <p:spPr/>
        <p:txBody>
          <a:bodyPr>
            <a:normAutofit fontScale="90000"/>
          </a:bodyPr>
          <a:lstStyle/>
          <a:p>
            <a:pPr algn="ct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pt-BR" b="0" i="0" dirty="0">
                <a:solidFill>
                  <a:srgbClr val="1D2228"/>
                </a:solidFill>
                <a:effectLst/>
                <a:latin typeface="Helvetica Neue"/>
              </a:rPr>
            </a:br>
            <a:br>
              <a:rPr lang="en-GB" b="0" i="0" dirty="0">
                <a:solidFill>
                  <a:srgbClr val="333333"/>
                </a:solidFill>
                <a:effectLst/>
                <a:latin typeface="Roboto Condensed"/>
              </a:rPr>
            </a:br>
            <a:endParaRPr lang="en-GB" dirty="0"/>
          </a:p>
        </p:txBody>
      </p:sp>
      <p:sp>
        <p:nvSpPr>
          <p:cNvPr id="4" name="TextBox 3">
            <a:extLst>
              <a:ext uri="{FF2B5EF4-FFF2-40B4-BE49-F238E27FC236}">
                <a16:creationId xmlns:a16="http://schemas.microsoft.com/office/drawing/2014/main" id="{3A2A7A2F-E3D1-4453-AB9B-1502A8A11634}"/>
              </a:ext>
            </a:extLst>
          </p:cNvPr>
          <p:cNvSpPr txBox="1"/>
          <p:nvPr/>
        </p:nvSpPr>
        <p:spPr>
          <a:xfrm>
            <a:off x="0" y="0"/>
            <a:ext cx="12192000" cy="6863417"/>
          </a:xfrm>
          <a:prstGeom prst="rect">
            <a:avLst/>
          </a:prstGeom>
          <a:noFill/>
        </p:spPr>
        <p:txBody>
          <a:bodyPr wrap="square">
            <a:spAutoFit/>
          </a:bodyPr>
          <a:lstStyle/>
          <a:p>
            <a:r>
              <a:rPr lang="en-GB" sz="4000" b="1" u="sng" dirty="0" err="1">
                <a:solidFill>
                  <a:srgbClr val="FF0000"/>
                </a:solidFill>
                <a:latin typeface="Arial Black" panose="020B0A04020102020204" pitchFamily="34" charset="0"/>
              </a:rPr>
              <a:t>Dezvoltarea</a:t>
            </a:r>
            <a:r>
              <a:rPr lang="en-GB" sz="4000" b="1" u="sng" dirty="0">
                <a:solidFill>
                  <a:srgbClr val="FF0000"/>
                </a:solidFill>
                <a:latin typeface="Arial Black" panose="020B0A04020102020204" pitchFamily="34" charset="0"/>
              </a:rPr>
              <a:t> </a:t>
            </a:r>
            <a:r>
              <a:rPr lang="en-GB" sz="4000" b="1" u="sng" dirty="0" err="1">
                <a:solidFill>
                  <a:srgbClr val="FF0000"/>
                </a:solidFill>
                <a:latin typeface="Arial Black" panose="020B0A04020102020204" pitchFamily="34" charset="0"/>
              </a:rPr>
              <a:t>profesionala</a:t>
            </a:r>
            <a:r>
              <a:rPr lang="en-GB" sz="4000" b="1" u="sng" dirty="0">
                <a:solidFill>
                  <a:srgbClr val="FF0000"/>
                </a:solidFill>
                <a:latin typeface="Arial Black" panose="020B0A04020102020204" pitchFamily="34" charset="0"/>
              </a:rPr>
              <a:t> continua</a:t>
            </a:r>
          </a:p>
          <a:p>
            <a:endParaRPr lang="en-GB" sz="4000" b="1" dirty="0">
              <a:solidFill>
                <a:srgbClr val="FF0000"/>
              </a:solidFill>
              <a:latin typeface="Arial Black" panose="020B0A04020102020204" pitchFamily="34" charset="0"/>
            </a:endParaRPr>
          </a:p>
          <a:p>
            <a:r>
              <a:rPr lang="en-GB" sz="4000" b="1" dirty="0">
                <a:solidFill>
                  <a:srgbClr val="FF0000"/>
                </a:solidFill>
                <a:latin typeface="Arial Black" panose="020B0A04020102020204" pitchFamily="34" charset="0"/>
              </a:rPr>
              <a:t>Un element important in </a:t>
            </a:r>
            <a:r>
              <a:rPr lang="en-GB" sz="4000" b="1" dirty="0" err="1">
                <a:solidFill>
                  <a:srgbClr val="FF0000"/>
                </a:solidFill>
                <a:latin typeface="Arial Black" panose="020B0A04020102020204" pitchFamily="34" charset="0"/>
              </a:rPr>
              <a:t>acest</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sens</a:t>
            </a:r>
            <a:r>
              <a:rPr lang="en-GB" sz="4000" b="1" dirty="0">
                <a:solidFill>
                  <a:srgbClr val="FF0000"/>
                </a:solidFill>
                <a:latin typeface="Arial Black" panose="020B0A04020102020204" pitchFamily="34" charset="0"/>
              </a:rPr>
              <a:t> il </a:t>
            </a:r>
            <a:r>
              <a:rPr lang="en-GB" sz="4000" b="1" dirty="0" err="1">
                <a:solidFill>
                  <a:srgbClr val="FF0000"/>
                </a:solidFill>
                <a:latin typeface="Arial Black" panose="020B0A04020102020204" pitchFamily="34" charset="0"/>
              </a:rPr>
              <a:t>reprezintă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nivelul</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utilizare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computerului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nivelul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competențelor</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utilizare</a:t>
            </a:r>
            <a:r>
              <a:rPr lang="en-GB" sz="4000" b="1" dirty="0">
                <a:solidFill>
                  <a:srgbClr val="FF0000"/>
                </a:solidFill>
                <a:latin typeface="Arial Black" panose="020B0A04020102020204" pitchFamily="34" charset="0"/>
              </a:rPr>
              <a:t> a </a:t>
            </a:r>
            <a:r>
              <a:rPr lang="en-GB" sz="4000" b="1" dirty="0" err="1">
                <a:solidFill>
                  <a:srgbClr val="FF0000"/>
                </a:solidFill>
                <a:latin typeface="Arial Black" panose="020B0A04020102020204" pitchFamily="34" charset="0"/>
              </a:rPr>
              <a:t>noilor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tehnologii</a:t>
            </a:r>
            <a:r>
              <a:rPr lang="en-GB" sz="4000" b="1" dirty="0">
                <a:solidFill>
                  <a:srgbClr val="FF0000"/>
                </a:solidFill>
                <a:latin typeface="Arial Black" panose="020B0A04020102020204" pitchFamily="34" charset="0"/>
              </a:rPr>
              <a:t>. Se </a:t>
            </a:r>
            <a:r>
              <a:rPr lang="en-GB" sz="4000" b="1" dirty="0" err="1">
                <a:solidFill>
                  <a:srgbClr val="FF0000"/>
                </a:solidFill>
                <a:latin typeface="Arial Black" panose="020B0A04020102020204" pitchFamily="34" charset="0"/>
              </a:rPr>
              <a:t>porneste</a:t>
            </a:r>
            <a:r>
              <a:rPr lang="en-GB" sz="4000" b="1" dirty="0">
                <a:solidFill>
                  <a:srgbClr val="FF0000"/>
                </a:solidFill>
                <a:latin typeface="Arial Black" panose="020B0A04020102020204" pitchFamily="34" charset="0"/>
              </a:rPr>
              <a:t> de la </a:t>
            </a:r>
            <a:r>
              <a:rPr lang="en-GB" sz="4000" b="1" dirty="0" err="1">
                <a:solidFill>
                  <a:srgbClr val="FF0000"/>
                </a:solidFill>
                <a:latin typeface="Arial Black" panose="020B0A04020102020204" pitchFamily="34" charset="0"/>
              </a:rPr>
              <a:t>premisa</a:t>
            </a:r>
            <a:r>
              <a:rPr lang="en-GB" sz="4000" b="1" dirty="0">
                <a:solidFill>
                  <a:srgbClr val="FF0000"/>
                </a:solidFill>
                <a:latin typeface="Arial Black" panose="020B0A04020102020204" pitchFamily="34" charset="0"/>
              </a:rPr>
              <a:t> ca </a:t>
            </a:r>
            <a:r>
              <a:rPr lang="en-GB" sz="4000" b="1" dirty="0" err="1">
                <a:solidFill>
                  <a:srgbClr val="FF0000"/>
                </a:solidFill>
                <a:latin typeface="Arial Black" panose="020B0A04020102020204" pitchFamily="34" charset="0"/>
              </a:rPr>
              <a:t>dezvoltarea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acestor</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competențe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este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asigurată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deja</a:t>
            </a:r>
            <a:r>
              <a:rPr lang="en-GB" sz="4000" b="1" dirty="0">
                <a:solidFill>
                  <a:srgbClr val="FF0000"/>
                </a:solidFill>
                <a:latin typeface="Arial Black" panose="020B0A04020102020204" pitchFamily="34" charset="0"/>
              </a:rPr>
              <a:t> din </a:t>
            </a:r>
            <a:r>
              <a:rPr lang="en-GB" sz="4000" b="1" dirty="0" err="1">
                <a:solidFill>
                  <a:srgbClr val="FF0000"/>
                </a:solidFill>
                <a:latin typeface="Arial Black" panose="020B0A04020102020204" pitchFamily="34" charset="0"/>
              </a:rPr>
              <a:t>formarea</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inițială</a:t>
            </a:r>
            <a:r>
              <a:rPr lang="en-GB" sz="4000" b="1" dirty="0">
                <a:solidFill>
                  <a:srgbClr val="FF0000"/>
                </a:solidFill>
                <a:latin typeface="Arial Black" panose="020B0A04020102020204" pitchFamily="34" charset="0"/>
              </a:rPr>
              <a:t> (de </a:t>
            </a:r>
            <a:r>
              <a:rPr lang="en-GB" sz="4000" b="1" dirty="0" err="1">
                <a:solidFill>
                  <a:srgbClr val="FF0000"/>
                </a:solidFill>
                <a:latin typeface="Arial Black" panose="020B0A04020102020204" pitchFamily="34" charset="0"/>
              </a:rPr>
              <a:t>specialitate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și</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psihopedagogică</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cel</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putin</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pentru</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cadrele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didactice</a:t>
            </a:r>
            <a:r>
              <a:rPr lang="en-GB" sz="4000" b="1" dirty="0">
                <a:solidFill>
                  <a:srgbClr val="FF0000"/>
                </a:solidFill>
                <a:latin typeface="Arial Black" panose="020B0A04020102020204" pitchFamily="34" charset="0"/>
              </a:rPr>
              <a:t> </a:t>
            </a:r>
            <a:r>
              <a:rPr lang="en-GB" sz="4000" b="1" dirty="0" err="1">
                <a:solidFill>
                  <a:srgbClr val="FF0000"/>
                </a:solidFill>
                <a:latin typeface="Arial Black" panose="020B0A04020102020204" pitchFamily="34" charset="0"/>
              </a:rPr>
              <a:t>tinere</a:t>
            </a:r>
            <a:r>
              <a:rPr lang="en-GB" sz="4000" b="1" dirty="0">
                <a:solidFill>
                  <a:srgbClr val="FF0000"/>
                </a:solidFill>
                <a:latin typeface="Arial Black" panose="020B0A04020102020204" pitchFamily="34" charset="0"/>
              </a:rPr>
              <a:t>.</a:t>
            </a:r>
          </a:p>
        </p:txBody>
      </p:sp>
    </p:spTree>
    <p:extLst>
      <p:ext uri="{BB962C8B-B14F-4D97-AF65-F5344CB8AC3E}">
        <p14:creationId xmlns:p14="http://schemas.microsoft.com/office/powerpoint/2010/main" val="2746173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1969</Words>
  <Application>Microsoft Office PowerPoint</Application>
  <PresentationFormat>Widescreen</PresentationFormat>
  <Paragraphs>83</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Black</vt:lpstr>
      <vt:lpstr>Calibri</vt:lpstr>
      <vt:lpstr>Calibri Light</vt:lpstr>
      <vt:lpstr>Helvetica Neue</vt:lpstr>
      <vt:lpstr>Roboto Condensed</vt:lpstr>
      <vt:lpstr>Office Theme</vt:lpstr>
      <vt:lpstr>          Activitatea cercului pedagogic din data de 4 decembrie 2020  Scoala Gimnaziala Nr. 1 Durnesti  Profesor: Tugui Vlad  Disciplina: Geografie  </vt:lpstr>
      <vt:lpstr>         Modalități de formare continuă a profesorilor de geografie, în contextul  pandemiei de Covid19 </vt:lpstr>
      <vt:lpstr>           Consideratii generale Modalitati de realizare a formarii continue Dezvoltarea profesionala continua Programe de formare continua acreditate Webinare sustinute de Ministerul Educatiei Telescoala profesorilor Sustinerea gradelor didactice in contextul actualei pandemii Cursurile de conversie profesionala    </vt:lpstr>
      <vt:lpstr>             Consideratii generale  Programul de formare continuă reprezintă oferta educaţională a unui furnizor, care urmăreşte formarea şi dezvoltarea competenţelor profesionale ale personalului didactic în conformitate cu standardele profesionale pentru profesiunea didactică, standarde de calitate şi competenţe profesionale.     </vt:lpstr>
      <vt:lpstr>             Principalele modalități de realizare a formării continue:  - programe și activități de perfecționare a pregătirii științifice și didactice; - cursuri de pregătire și susținerea examenelor de obținere a gradelor didactice II și I; - programe de conversie profesională; - studii corespunzătoare unei specializări în domeniul licenței.     </vt:lpstr>
      <vt:lpstr>          </vt:lpstr>
      <vt:lpstr>        </vt:lpstr>
      <vt:lpstr>          </vt:lpstr>
      <vt:lpstr>          </vt:lpstr>
      <vt:lpstr>          </vt:lpstr>
      <vt:lpstr>          </vt:lpstr>
      <vt:lpstr>          </vt:lpstr>
      <vt:lpstr>             Multe cadre didactice au fost puse în situația de a derula activități didactice on-line fără suport profesionist, căutând soluții ad-hoc, printre care, consilierea oferită de colegii mai experimentați, bunele practice împărtășite de aceștia sau de informaticienii scolilor. Unele inițiative de sprijin – precum portalul MEC și atelierele CRED – au fost mai relevante pentru cadrele didactice aflate la început de carieră.     </vt:lpstr>
      <vt:lpstr>          </vt:lpstr>
      <vt:lpstr>          </vt:lpstr>
      <vt:lpstr>          </vt:lpstr>
      <vt:lpstr>          </vt:lpstr>
      <vt:lpstr>          </vt:lpstr>
      <vt:lpstr>          </vt:lpstr>
      <vt:lpstr>          </vt:lpstr>
      <vt:lpstr>PowerPoint Presentation</vt:lpstr>
      <vt:lpstr>        Programul Teleșcoala Profesorilor   A fost o soluție eficienta, implementată rapid, focalizată pe nevoile cadrelor didactice de a se familiariza cu tehnologia moderna. A constat intr-o suita de sesiuni de instruire, susținute la televiziunea publică, (TVR2), considerate „un adevarat model” și se presupune ca vor influența modul viitor de predare în special al profesorilor debutanti.</vt:lpstr>
      <vt:lpstr>        Așadar, cu unele limitări firești, impuse de mediul de comunicare, lecțiile prezentate public, la televizor, includ într-o mare măsură sarcini de lucru practice, care stimulează formarea unor capacități de nivel superior. Situațiile educative prilejuite de aceste emisiuni Teleșcoala, înregistrate pentru a fi la dispoziția cadrelor didactice pe termen lung, pot constitui un reper pentru inovare.</vt:lpstr>
      <vt:lpstr>             Pe durata a 15 cursuri, cadrele didactice au avut posibilitatea să parcurgă conținuturi cu privire la utilizarea platformelor educaționale pentru susținerea de lecții on-line. Tematica abordată vizează funcționalitățile puse la dispoziție, în mod gratuit, de către Google și Microsoft, respectiv platformele G Suite for Education și Microsoft Office 360.     </vt:lpstr>
      <vt:lpstr>PowerPoint Presentation</vt:lpstr>
      <vt:lpstr>Definitivat  Structura examenului:  Etapa I - eliminatorie - presupune: a) susținerea a cel puțin unei inspecții de specialitate sau recunoașterea notei obținute la ultima inspecție la clasă, inspecție susținută în calitate de cadru didactic calificat; b) evaluarea portofoliului profesional. </vt:lpstr>
      <vt:lpstr>          Etapa a II-a (finală): o probă scrisă  Candidații care nu au susținut prima inspecție de specialitate în cadrul examenului pot solicita inspectoratului școlar recunoașterea notei obținute la ultima inspecție la clasă, inspecție susținută în calitate de cadru didactic calificat. Solicitarea se transmite în scris inspectoratului școlar.  </vt:lpstr>
      <vt:lpstr>         Nota obținută la examen se calculează după formula: ND = (2NI+NP+7NS)/10. * ND - nota de la definitivat * NI - nota de la inspecția la clasa * NP - nota pentru portofoliu NS - nota la probă scrisă. Nota minimă de promovare a examenului este 8 (opt). Resurse: Ordinul de ministru nr. 4.300/21.05.2020.</vt:lpstr>
      <vt:lpstr>          </vt:lpstr>
      <vt:lpstr>          </vt:lpstr>
      <vt:lpstr>           Conversia profesionala  Activitățile didactice se vor desfășura conform tehnologiei ID și pot fi: 1. Activități didactice directe - întâlniri față în față o dată pe lună cu profesorii; 2. Activități didactice la distanță - prin intermediul unei platforme e-Learning și/sau prin alte mijloace de comunicare bidirecțională (e-mail, telefon etc.);  Activitățile didactice se desfășoară pe bază de suporturi de curs în format electronic (prezentări, fișe de lucru).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Modalități de formare continuă a profesorilor de geografie, în contextul  pandemiei de Covid19 </dc:title>
  <dc:creator>user</dc:creator>
  <cp:lastModifiedBy>user</cp:lastModifiedBy>
  <cp:revision>33</cp:revision>
  <dcterms:created xsi:type="dcterms:W3CDTF">2020-12-04T02:39:15Z</dcterms:created>
  <dcterms:modified xsi:type="dcterms:W3CDTF">2020-12-25T14:06:37Z</dcterms:modified>
</cp:coreProperties>
</file>