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4"/>
  </p:notesMasterIdLst>
  <p:handoutMasterIdLst>
    <p:handoutMasterId r:id="rId15"/>
  </p:handoutMasterIdLst>
  <p:sldIdLst>
    <p:sldId id="256" r:id="rId2"/>
    <p:sldId id="259" r:id="rId3"/>
    <p:sldId id="261" r:id="rId4"/>
    <p:sldId id="262" r:id="rId5"/>
    <p:sldId id="263" r:id="rId6"/>
    <p:sldId id="264" r:id="rId7"/>
    <p:sldId id="265" r:id="rId8"/>
    <p:sldId id="266" r:id="rId9"/>
    <p:sldId id="288" r:id="rId10"/>
    <p:sldId id="290" r:id="rId11"/>
    <p:sldId id="286" r:id="rId12"/>
    <p:sldId id="287" r:id="rId13"/>
  </p:sldIdLst>
  <p:sldSz cx="12188825"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4" autoAdjust="0"/>
    <p:restoredTop sz="94599" autoAdjust="0"/>
  </p:normalViewPr>
  <p:slideViewPr>
    <p:cSldViewPr>
      <p:cViewPr varScale="1">
        <p:scale>
          <a:sx n="114" d="100"/>
          <a:sy n="114" d="100"/>
        </p:scale>
        <p:origin x="372" y="114"/>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6/19/2023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5:48:53.867"/>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1,'2'0,"5"0,3 0,4 4,3 1,3 0,1 3,3 0,7-1,0-2,-2 0,-1 0,-2-2,-3 0,-1-2,-1-1,-2 1,0-2,5 1,0 0,0 0,0 0,0 0,-3 0,1 0,-1 0,-2 0,1 0,0 0,-1 0,0 0,1 0,1 0,-3-5,-3 0,1 0,0 1,1 1,1 1,1 1,2 1,-1 0,0 0,1 0,-1 0,0 0,0 0,1 1,-1-1,0 0,1 0,6 0,3-5,1 0,-2 0,-3 1,-2 1,-2 1,-1-1,-2 0,1 1,-1 0,0 1,0 1,2-1,-1 1,0 0,1 1,-1-1,-1 0,1 0,2 0,-3 0,1 0,1 0,-1 0,-1 0,1 0,0 0,-1 0,1 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5:48:55.13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1755 0,'-4'0,"-3"0,-5 0,-4 0,-3 0,-1 0,0 2,-2 1,2 4,0 0,-1 2,-1-2,2-1,0 2,-1 0,2-2,-1 2,0 1,1-3,0-1,-5-2,-3 1,-2-1,0 0,-4 3,2 0,-1 3,0 1,4-2,2 2,-2-2,-4 3,-5 4,0-2,4-2,0 1,1-3,-1-1,2-3,-1 2,1-1,3 0,3-2,2-2,-2 0,-4-2,-2 0,2 0,-6 0,0-1,2 1,2 0,1 0,1 0,2 0,3 0,2 0,0 0,3 0,0 0,-5 0,0 0,-4 0,-1 0,0 0,5-2,4-1,7-3,0-12,3-6,3-3,3 1,2 1,2 1,0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6/19/2023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87AE-81EE-724E-D574-C1B4FB33EDF0}"/>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ro-RO"/>
          </a:p>
        </p:txBody>
      </p:sp>
      <p:sp>
        <p:nvSpPr>
          <p:cNvPr id="3" name="Subtitle 2">
            <a:extLst>
              <a:ext uri="{FF2B5EF4-FFF2-40B4-BE49-F238E27FC236}">
                <a16:creationId xmlns:a16="http://schemas.microsoft.com/office/drawing/2014/main" id="{140D19E6-DC08-66FB-8906-72C9CFB09328}"/>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2AC060E0-8BE2-B0DA-1D0E-FC5A61ED6B82}"/>
              </a:ext>
            </a:extLst>
          </p:cNvPr>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a:extLst>
              <a:ext uri="{FF2B5EF4-FFF2-40B4-BE49-F238E27FC236}">
                <a16:creationId xmlns:a16="http://schemas.microsoft.com/office/drawing/2014/main" id="{394F32C1-3554-6D71-FFFE-DAC97582D2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1FB9BC-3956-D905-4935-6CB702E0F5D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00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173A-C492-056B-FF59-C6952F588CF3}"/>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C170FDD6-AF72-CC2A-DCF9-02176FF185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BA7E9BF-5AF0-B14F-F8A7-FF21F23DEA1A}"/>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5" name="Footer Placeholder 4">
            <a:extLst>
              <a:ext uri="{FF2B5EF4-FFF2-40B4-BE49-F238E27FC236}">
                <a16:creationId xmlns:a16="http://schemas.microsoft.com/office/drawing/2014/main" id="{E5716ACF-99AE-9AF0-56FF-0FAE8EFE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A4EB1-3A33-1014-CF28-125A34056C55}"/>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27310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57837-D8DF-C18A-0361-B099C7A70EF6}"/>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E0A6E76-A3EA-3645-00C4-E729C7C5409A}"/>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A74FA081-3C2C-DC4F-3A18-E5D25C471C09}"/>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5" name="Footer Placeholder 4">
            <a:extLst>
              <a:ext uri="{FF2B5EF4-FFF2-40B4-BE49-F238E27FC236}">
                <a16:creationId xmlns:a16="http://schemas.microsoft.com/office/drawing/2014/main" id="{CEEB5165-9FD6-3A79-09C5-ED54F7D76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16242-BD6D-79B2-D000-FD6185D298F2}"/>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013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B15F-FFF7-FD99-24E0-E9B7E247929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585A7677-C82C-CE33-5DFF-F0B606A92C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E606810-B3CF-36C8-11F3-0F98B037B4F0}"/>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5" name="Footer Placeholder 4">
            <a:extLst>
              <a:ext uri="{FF2B5EF4-FFF2-40B4-BE49-F238E27FC236}">
                <a16:creationId xmlns:a16="http://schemas.microsoft.com/office/drawing/2014/main" id="{66C5A223-3D88-0C08-44C9-F752EC93C3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10295-BB0E-0E06-9921-CEAB5F427E26}"/>
              </a:ext>
            </a:extLst>
          </p:cNvPr>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60632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12EB-F64A-0722-0D2E-3C2C5F178DE8}"/>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EFC22F02-8D45-383F-6E9F-50C8577015F7}"/>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F05FE-8671-A2E0-8477-681667F3C45C}"/>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5" name="Footer Placeholder 4">
            <a:extLst>
              <a:ext uri="{FF2B5EF4-FFF2-40B4-BE49-F238E27FC236}">
                <a16:creationId xmlns:a16="http://schemas.microsoft.com/office/drawing/2014/main" id="{899BE4B8-29DF-8238-0CAE-1BCD59D71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DCC4B-4832-46B5-911C-703578D1B3EE}"/>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73679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5276-E90A-2061-DBFA-08687BF9C02F}"/>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48BF98E2-6965-3C34-899A-E38143A9FDAA}"/>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66BDCFF7-63CD-2AB8-EAAB-2A871D6904ED}"/>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C1CDDFD5-405C-E92C-80A0-EBA5AD73BAEA}"/>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6" name="Footer Placeholder 5">
            <a:extLst>
              <a:ext uri="{FF2B5EF4-FFF2-40B4-BE49-F238E27FC236}">
                <a16:creationId xmlns:a16="http://schemas.microsoft.com/office/drawing/2014/main" id="{CA7644A9-4E0E-2628-A32C-2E43FCD67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90E70-062A-B8E5-00FC-F421F6065E58}"/>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7704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7385-3074-B53A-1CA6-F6E2B42936A8}"/>
              </a:ext>
            </a:extLst>
          </p:cNvPr>
          <p:cNvSpPr>
            <a:spLocks noGrp="1"/>
          </p:cNvSpPr>
          <p:nvPr>
            <p:ph type="title"/>
          </p:nvPr>
        </p:nvSpPr>
        <p:spPr>
          <a:xfrm>
            <a:off x="839569" y="365126"/>
            <a:ext cx="10512862"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CBD44962-1410-7290-43E9-4DD3210EC36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5BC50-E2BB-64D2-1336-A8273A213B44}"/>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E610DEC6-0DC5-CAED-CFA8-38F4F0DA7A5D}"/>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ED7BB-AEB9-FD8A-AC54-204729FAD21E}"/>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A3D5D99A-2517-82BA-76CC-0942A0B6C486}"/>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8" name="Footer Placeholder 7">
            <a:extLst>
              <a:ext uri="{FF2B5EF4-FFF2-40B4-BE49-F238E27FC236}">
                <a16:creationId xmlns:a16="http://schemas.microsoft.com/office/drawing/2014/main" id="{6B8FF63C-6D4C-0181-21CB-5DCE5AF7B2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83953C-3374-D26D-32A2-2E753E31885E}"/>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7164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B43D-705D-D959-D2B6-2A74EDDAFA5F}"/>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805B294-68E7-313B-6FCE-78CA94BF8B4E}"/>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4" name="Footer Placeholder 3">
            <a:extLst>
              <a:ext uri="{FF2B5EF4-FFF2-40B4-BE49-F238E27FC236}">
                <a16:creationId xmlns:a16="http://schemas.microsoft.com/office/drawing/2014/main" id="{EE858255-77A8-2C38-0F05-BD8EB62836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D1CE87-CB85-BB3E-817D-58FD628A7997}"/>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99200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491B4-4110-25C2-D985-FF1B3A17FC71}"/>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3" name="Footer Placeholder 2">
            <a:extLst>
              <a:ext uri="{FF2B5EF4-FFF2-40B4-BE49-F238E27FC236}">
                <a16:creationId xmlns:a16="http://schemas.microsoft.com/office/drawing/2014/main" id="{6D986663-A142-8B4E-DAE1-707411B233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0B025-BA61-220A-6927-1677FA10E6BA}"/>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2097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3CDE-D7A1-8D28-A02A-F1418D6DB18B}"/>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E1E3B3B0-F86D-FFC4-3D8C-E96DB34D715C}"/>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9D15D072-BD9B-D49B-E949-52217837878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23171-F071-24E7-4C64-585DC1053BE1}"/>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6" name="Footer Placeholder 5">
            <a:extLst>
              <a:ext uri="{FF2B5EF4-FFF2-40B4-BE49-F238E27FC236}">
                <a16:creationId xmlns:a16="http://schemas.microsoft.com/office/drawing/2014/main" id="{83865041-866B-50C4-0B97-B6DBBCEEE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08CD2-4CD7-86DF-959E-5E83152E8CA8}"/>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323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96B7-13DB-A3BB-CE0F-9E10E7B1EC25}"/>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05F02D9D-EE88-E08D-7F83-66D84D748B50}"/>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ro-RO"/>
          </a:p>
        </p:txBody>
      </p:sp>
      <p:sp>
        <p:nvSpPr>
          <p:cNvPr id="4" name="Text Placeholder 3">
            <a:extLst>
              <a:ext uri="{FF2B5EF4-FFF2-40B4-BE49-F238E27FC236}">
                <a16:creationId xmlns:a16="http://schemas.microsoft.com/office/drawing/2014/main" id="{E4519901-1F80-87A5-68C3-571DFB26C154}"/>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883AF-61EF-8B12-9AEF-EC2DB97AE52A}"/>
              </a:ext>
            </a:extLst>
          </p:cNvPr>
          <p:cNvSpPr>
            <a:spLocks noGrp="1"/>
          </p:cNvSpPr>
          <p:nvPr>
            <p:ph type="dt" sz="half" idx="10"/>
          </p:nvPr>
        </p:nvSpPr>
        <p:spPr/>
        <p:txBody>
          <a:bodyPr/>
          <a:lstStyle/>
          <a:p>
            <a:fld id="{9AFE8FB1-0A7A-443E-AAF7-31D4FA1AA312}" type="datetimeFigureOut">
              <a:rPr lang="en-US" smtClean="0"/>
              <a:t>6/19/2023</a:t>
            </a:fld>
            <a:endParaRPr lang="en-US"/>
          </a:p>
        </p:txBody>
      </p:sp>
      <p:sp>
        <p:nvSpPr>
          <p:cNvPr id="6" name="Footer Placeholder 5">
            <a:extLst>
              <a:ext uri="{FF2B5EF4-FFF2-40B4-BE49-F238E27FC236}">
                <a16:creationId xmlns:a16="http://schemas.microsoft.com/office/drawing/2014/main" id="{0E231FFF-BFD4-AE30-9994-933A8189E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0CC8C-52BD-F8DE-89B9-8FCAC25B2385}"/>
              </a:ext>
            </a:extLst>
          </p:cNvPr>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22631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accent5">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DCF89-BBAC-89F7-0DB2-EB652908FBD8}"/>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0A1EFC40-293E-51AE-7738-1724C7EC23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42A9B51-E8B7-60ED-0628-A20DC56FECFE}"/>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E8FB1-0A7A-443E-AAF7-31D4FA1AA312}" type="datetimeFigureOut">
              <a:rPr lang="en-US" smtClean="0"/>
              <a:pPr/>
              <a:t>6/19/2023</a:t>
            </a:fld>
            <a:endParaRPr lang="en-US" dirty="0"/>
          </a:p>
        </p:txBody>
      </p:sp>
      <p:sp>
        <p:nvSpPr>
          <p:cNvPr id="5" name="Footer Placeholder 4">
            <a:extLst>
              <a:ext uri="{FF2B5EF4-FFF2-40B4-BE49-F238E27FC236}">
                <a16:creationId xmlns:a16="http://schemas.microsoft.com/office/drawing/2014/main" id="{5C2D3C86-4358-54A3-059D-28098BE4163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EE36A9-80DD-4AEE-E9D8-0CFEFE50CF43}"/>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834703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ro-RO"/>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xm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612" y="2590800"/>
            <a:ext cx="9448800" cy="1992330"/>
          </a:xfrm>
        </p:spPr>
        <p:txBody>
          <a:bodyPr>
            <a:normAutofit fontScale="90000"/>
          </a:bodyPr>
          <a:lstStyle/>
          <a:p>
            <a:r>
              <a:rPr lang="en-US" b="1" dirty="0" err="1">
                <a:latin typeface="Times New Roman" panose="02020603050405020304" pitchFamily="18" charset="0"/>
                <a:cs typeface="Times New Roman" panose="02020603050405020304" pitchFamily="18" charset="0"/>
              </a:rPr>
              <a:t>Ghid</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tehnic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pentru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aplicarea</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err="1">
                <a:latin typeface="Times New Roman" panose="02020603050405020304" pitchFamily="18" charset="0"/>
                <a:cs typeface="Times New Roman" panose="02020603050405020304" pitchFamily="18" charset="0"/>
              </a:rPr>
              <a:t>metodologiei</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monitorizare</a:t>
            </a:r>
            <a:r>
              <a:rPr lang="en-US" b="1" dirty="0">
                <a:latin typeface="Times New Roman" panose="02020603050405020304" pitchFamily="18" charset="0"/>
                <a:cs typeface="Times New Roman" panose="02020603050405020304" pitchFamily="18" charset="0"/>
              </a:rPr>
              <a:t> a </a:t>
            </a:r>
            <a:br>
              <a:rPr lang="en-US" b="1" dirty="0">
                <a:latin typeface="Times New Roman" panose="02020603050405020304" pitchFamily="18" charset="0"/>
                <a:cs typeface="Times New Roman" panose="02020603050405020304" pitchFamily="18" charset="0"/>
              </a:rPr>
            </a:br>
            <a:r>
              <a:rPr lang="en-US" b="1" dirty="0" err="1">
                <a:latin typeface="Times New Roman" panose="02020603050405020304" pitchFamily="18" charset="0"/>
                <a:cs typeface="Times New Roman" panose="02020603050405020304" pitchFamily="18" charset="0"/>
              </a:rPr>
              <a:t>segregării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școlare</a:t>
            </a:r>
            <a:endParaRPr lang="en-US"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5DAFA4A-F04A-1199-9A89-1556D4553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66" y="325123"/>
            <a:ext cx="1211203" cy="740401"/>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CC53BAF1-F810-B052-CD57-949311E57A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1013" y="209550"/>
            <a:ext cx="988218" cy="978378"/>
          </a:xfrm>
          <a:prstGeom prst="rect">
            <a:avLst/>
          </a:prstGeom>
        </p:spPr>
      </p:pic>
      <p:pic>
        <p:nvPicPr>
          <p:cNvPr id="6" name="Picture 1">
            <a:extLst>
              <a:ext uri="{FF2B5EF4-FFF2-40B4-BE49-F238E27FC236}">
                <a16:creationId xmlns:a16="http://schemas.microsoft.com/office/drawing/2014/main" id="{11A67395-36EB-8029-8220-0C5E4A2DD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7612" y="518415"/>
            <a:ext cx="3073470" cy="39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663E0B-6EE9-DFBD-EA05-A404A69E634B}"/>
              </a:ext>
            </a:extLst>
          </p:cNvPr>
          <p:cNvSpPr/>
          <p:nvPr/>
        </p:nvSpPr>
        <p:spPr>
          <a:xfrm>
            <a:off x="1287462" y="1512570"/>
            <a:ext cx="2994025" cy="3302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Se generează rapoartele MSS pentru toate unitățile școlare</a:t>
            </a:r>
            <a:endParaRPr lang="ro-RO" sz="110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66D9917-3B3E-4BE8-DE1D-DB3D85868F6A}"/>
              </a:ext>
            </a:extLst>
          </p:cNvPr>
          <p:cNvSpPr/>
          <p:nvPr/>
        </p:nvSpPr>
        <p:spPr>
          <a:xfrm>
            <a:off x="1293812" y="2059940"/>
            <a:ext cx="2994025" cy="4699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CNDIE/ISJ/MEN vor primi rapoartele și vor cere unităților școlare unde au apărut situații de segregare completarea monitorizării extinse</a:t>
            </a:r>
            <a:endParaRPr lang="ro-RO" sz="1100">
              <a:effectLst/>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C6AA87B8-E7A5-2BFF-012A-5A8F323E6F3E}"/>
              </a:ext>
            </a:extLst>
          </p:cNvPr>
          <p:cNvCxnSpPr/>
          <p:nvPr/>
        </p:nvCxnSpPr>
        <p:spPr>
          <a:xfrm>
            <a:off x="2738437" y="184721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84A6937-0513-D76F-5689-A901830756D8}"/>
              </a:ext>
            </a:extLst>
          </p:cNvPr>
          <p:cNvSpPr/>
          <p:nvPr/>
        </p:nvSpPr>
        <p:spPr>
          <a:xfrm>
            <a:off x="1281112" y="2783205"/>
            <a:ext cx="2994025" cy="33020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Se completează date în SIIIR de către unitățile școlare selectate pentru monitorizarea extinsă</a:t>
            </a:r>
            <a:endParaRPr lang="ro-RO" sz="1100">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BE87FED-AC90-33FC-DA9D-45F90A9C02D6}"/>
              </a:ext>
            </a:extLst>
          </p:cNvPr>
          <p:cNvSpPr/>
          <p:nvPr/>
        </p:nvSpPr>
        <p:spPr>
          <a:xfrm>
            <a:off x="1284287" y="3394075"/>
            <a:ext cx="2994025" cy="37147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Unitățile școlare pot oferi feedback și cere suport pe grupul de WhatsApp privind procesul de colectare al datelor</a:t>
            </a:r>
            <a:endParaRPr lang="ro-RO" sz="1100">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D9B8B7C7-3ABF-BD86-F55B-7AB091DE65BF}"/>
              </a:ext>
            </a:extLst>
          </p:cNvPr>
          <p:cNvSpPr/>
          <p:nvPr/>
        </p:nvSpPr>
        <p:spPr>
          <a:xfrm>
            <a:off x="1284287" y="4007485"/>
            <a:ext cx="2994025" cy="5080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dirty="0">
                <a:solidFill>
                  <a:srgbClr val="000000"/>
                </a:solidFill>
                <a:effectLst/>
                <a:ea typeface="Calibri" panose="020F0502020204030204" pitchFamily="34" charset="0"/>
                <a:cs typeface="Times New Roman" panose="02020603050405020304" pitchFamily="18" charset="0"/>
              </a:rPr>
              <a:t>Echipa mixtă UNICEF/Ministerul Educației răspunde unde este cazul la neclarități și ajustează, dacă este necesar, suportul și documentația (Q&amp;A) pentru finalul procesului de pilotare</a:t>
            </a:r>
            <a:endParaRPr lang="ro-RO" sz="1100" dirty="0">
              <a:effectLst/>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C4B909A1-54C8-EBEA-A70F-F92F2DCB975D}"/>
              </a:ext>
            </a:extLst>
          </p:cNvPr>
          <p:cNvCxnSpPr/>
          <p:nvPr/>
        </p:nvCxnSpPr>
        <p:spPr>
          <a:xfrm>
            <a:off x="2728912" y="256159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0CCBEAA-8166-14E1-BF55-FC1E41ED1610}"/>
              </a:ext>
            </a:extLst>
          </p:cNvPr>
          <p:cNvCxnSpPr/>
          <p:nvPr/>
        </p:nvCxnSpPr>
        <p:spPr>
          <a:xfrm>
            <a:off x="2732087" y="314642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EECB04-7F7F-82DB-C073-0075B7796824}"/>
              </a:ext>
            </a:extLst>
          </p:cNvPr>
          <p:cNvCxnSpPr/>
          <p:nvPr/>
        </p:nvCxnSpPr>
        <p:spPr>
          <a:xfrm>
            <a:off x="2738437" y="376491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CF075B82-9FEB-B32D-D54C-2C3D1C13DC9C}"/>
              </a:ext>
            </a:extLst>
          </p:cNvPr>
          <p:cNvCxnSpPr/>
          <p:nvPr/>
        </p:nvCxnSpPr>
        <p:spPr>
          <a:xfrm flipH="1" flipV="1">
            <a:off x="2782887" y="2644140"/>
            <a:ext cx="1527175" cy="1619250"/>
          </a:xfrm>
          <a:prstGeom prst="bentConnector3">
            <a:avLst>
              <a:gd name="adj1" fmla="val -1929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Diamond 17">
            <a:extLst>
              <a:ext uri="{FF2B5EF4-FFF2-40B4-BE49-F238E27FC236}">
                <a16:creationId xmlns:a16="http://schemas.microsoft.com/office/drawing/2014/main" id="{16842EEB-6956-AE70-3165-FA9415055D51}"/>
              </a:ext>
            </a:extLst>
          </p:cNvPr>
          <p:cNvSpPr/>
          <p:nvPr/>
        </p:nvSpPr>
        <p:spPr>
          <a:xfrm>
            <a:off x="1350962" y="4761865"/>
            <a:ext cx="2784475" cy="657225"/>
          </a:xfrm>
          <a:prstGeom prst="diamond">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effectLst/>
                <a:ea typeface="Calibri" panose="020F0502020204030204" pitchFamily="34" charset="0"/>
                <a:cs typeface="Times New Roman" panose="02020603050405020304" pitchFamily="18" charset="0"/>
              </a:rPr>
              <a:t>S-a atins deadline pentru monitorizare extinsă?</a:t>
            </a:r>
            <a:endParaRPr lang="ro-RO" sz="1100">
              <a:effectLst/>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5A45F447-2F6E-D0B3-BCB0-4D794F47867C}"/>
              </a:ext>
            </a:extLst>
          </p:cNvPr>
          <p:cNvCxnSpPr/>
          <p:nvPr/>
        </p:nvCxnSpPr>
        <p:spPr>
          <a:xfrm>
            <a:off x="2744787" y="452374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 Box 78">
            <a:extLst>
              <a:ext uri="{FF2B5EF4-FFF2-40B4-BE49-F238E27FC236}">
                <a16:creationId xmlns:a16="http://schemas.microsoft.com/office/drawing/2014/main" id="{F8C93722-88C8-53C4-6753-2CD06AA2E576}"/>
              </a:ext>
            </a:extLst>
          </p:cNvPr>
          <p:cNvSpPr txBox="1"/>
          <p:nvPr/>
        </p:nvSpPr>
        <p:spPr>
          <a:xfrm>
            <a:off x="4386262" y="4776470"/>
            <a:ext cx="342900" cy="2317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o-RO" sz="800">
                <a:effectLst/>
                <a:latin typeface="Calibri" panose="020F0502020204030204" pitchFamily="34" charset="0"/>
                <a:ea typeface="Calibri" panose="020F0502020204030204" pitchFamily="34" charset="0"/>
                <a:cs typeface="Times New Roman" panose="02020603050405020304" pitchFamily="18" charset="0"/>
              </a:rPr>
              <a:t>Nu</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Connector: Elbow 20">
            <a:extLst>
              <a:ext uri="{FF2B5EF4-FFF2-40B4-BE49-F238E27FC236}">
                <a16:creationId xmlns:a16="http://schemas.microsoft.com/office/drawing/2014/main" id="{81C5C3A9-E975-DAC4-A25B-7042AFAA4640}"/>
              </a:ext>
            </a:extLst>
          </p:cNvPr>
          <p:cNvCxnSpPr/>
          <p:nvPr/>
        </p:nvCxnSpPr>
        <p:spPr>
          <a:xfrm flipH="1" flipV="1">
            <a:off x="2779077" y="2573655"/>
            <a:ext cx="1393825" cy="2524125"/>
          </a:xfrm>
          <a:prstGeom prst="bentConnector3">
            <a:avLst>
              <a:gd name="adj1" fmla="val -56935"/>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20718BC-A372-0B11-0055-316EBC48D86B}"/>
              </a:ext>
            </a:extLst>
          </p:cNvPr>
          <p:cNvSpPr/>
          <p:nvPr/>
        </p:nvSpPr>
        <p:spPr>
          <a:xfrm>
            <a:off x="1270317" y="5687695"/>
            <a:ext cx="2994025" cy="4699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Exportul din SIIIR al datelor culese și analiza lor de către echipa de asistență tehnică a UNICEF</a:t>
            </a:r>
            <a:endParaRPr lang="ro-RO" sz="1100">
              <a:effectLst/>
              <a:ea typeface="Calibri" panose="020F0502020204030204" pitchFamily="34" charset="0"/>
              <a:cs typeface="Times New Roman" panose="02020603050405020304" pitchFamily="18" charset="0"/>
            </a:endParaRPr>
          </a:p>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 </a:t>
            </a:r>
            <a:endParaRPr lang="ro-RO" sz="1100">
              <a:effectLst/>
              <a:ea typeface="Calibri" panose="020F0502020204030204" pitchFamily="34"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1605A050-01BD-C2A4-D2CF-431E1DBEB430}"/>
              </a:ext>
            </a:extLst>
          </p:cNvPr>
          <p:cNvCxnSpPr/>
          <p:nvPr/>
        </p:nvCxnSpPr>
        <p:spPr>
          <a:xfrm>
            <a:off x="2782887" y="5431155"/>
            <a:ext cx="0" cy="206375"/>
          </a:xfrm>
          <a:prstGeom prst="straightConnector1">
            <a:avLst/>
          </a:prstGeom>
          <a:noFill/>
          <a:ln w="6350" cap="flat" cmpd="sng" algn="ctr">
            <a:solidFill>
              <a:srgbClr val="5B9BD5"/>
            </a:solidFill>
            <a:prstDash val="solid"/>
            <a:miter lim="800000"/>
            <a:tailEnd type="triangle"/>
          </a:ln>
          <a:effectLst/>
        </p:spPr>
      </p:cxnSp>
      <p:sp>
        <p:nvSpPr>
          <p:cNvPr id="24" name="Rectangle 23">
            <a:extLst>
              <a:ext uri="{FF2B5EF4-FFF2-40B4-BE49-F238E27FC236}">
                <a16:creationId xmlns:a16="http://schemas.microsoft.com/office/drawing/2014/main" id="{4548CC03-7A70-D9E5-0DA5-8A3F93D8D399}"/>
              </a:ext>
            </a:extLst>
          </p:cNvPr>
          <p:cNvSpPr/>
          <p:nvPr/>
        </p:nvSpPr>
        <p:spPr>
          <a:xfrm>
            <a:off x="7018337" y="1530350"/>
            <a:ext cx="2974975" cy="3714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Sunt analizate, corelate și procesate datele importate</a:t>
            </a:r>
            <a:endParaRPr lang="ro-RO" sz="1100">
              <a:effectLst/>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0D1F3E42-8D78-F106-30EA-067D24C8E740}"/>
              </a:ext>
            </a:extLst>
          </p:cNvPr>
          <p:cNvSpPr/>
          <p:nvPr/>
        </p:nvSpPr>
        <p:spPr>
          <a:xfrm>
            <a:off x="7005637" y="2136775"/>
            <a:ext cx="2994025" cy="5238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Se generează rapoartele MSS finale pentru toate unitățile școlare. Suplimentar, se vor genera rapoarte agregate la nivel de județ și la nivel național.</a:t>
            </a:r>
            <a:endParaRPr lang="ro-RO" sz="1100">
              <a:effectLst/>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766837C2-81B9-E775-D8AB-8C482A378B33}"/>
              </a:ext>
            </a:extLst>
          </p:cNvPr>
          <p:cNvCxnSpPr/>
          <p:nvPr/>
        </p:nvCxnSpPr>
        <p:spPr>
          <a:xfrm>
            <a:off x="8564562" y="129540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225DC80-022A-F04E-10F8-9F273862CEB7}"/>
              </a:ext>
            </a:extLst>
          </p:cNvPr>
          <p:cNvCxnSpPr/>
          <p:nvPr/>
        </p:nvCxnSpPr>
        <p:spPr>
          <a:xfrm>
            <a:off x="8548687" y="191516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DC400E4-0CD3-1F70-4201-28DB2BE2A8AD}"/>
              </a:ext>
            </a:extLst>
          </p:cNvPr>
          <p:cNvSpPr/>
          <p:nvPr/>
        </p:nvSpPr>
        <p:spPr>
          <a:xfrm>
            <a:off x="7008812" y="2882900"/>
            <a:ext cx="2994025" cy="4699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CNDIE/ISJ/MEN vor primi rapoartele și vor putea oferi feedback privind conținutul acestora.</a:t>
            </a:r>
            <a:endParaRPr lang="ro-RO" sz="1100">
              <a:effectLst/>
              <a:ea typeface="Calibri" panose="020F050202020403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511740D7-3FB2-76AA-25FF-6D481A4430CF}"/>
              </a:ext>
            </a:extLst>
          </p:cNvPr>
          <p:cNvCxnSpPr/>
          <p:nvPr/>
        </p:nvCxnSpPr>
        <p:spPr>
          <a:xfrm>
            <a:off x="8542337" y="266192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1CFA907-0D74-4893-9175-6753CE4F8DD8}"/>
              </a:ext>
            </a:extLst>
          </p:cNvPr>
          <p:cNvSpPr/>
          <p:nvPr/>
        </p:nvSpPr>
        <p:spPr>
          <a:xfrm>
            <a:off x="7027862" y="3601720"/>
            <a:ext cx="2994025" cy="40005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Echipa UNICEF răspunde unde este cazul la neclarități și se ajustează, dacă este necesar, conținutul și forma rapoartelor.</a:t>
            </a:r>
            <a:endParaRPr lang="ro-RO" sz="1100">
              <a:effectLst/>
              <a:ea typeface="Calibri" panose="020F0502020204030204" pitchFamily="34"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93AEDDEE-A3F8-BBDF-50B5-CC63F63C82B7}"/>
              </a:ext>
            </a:extLst>
          </p:cNvPr>
          <p:cNvCxnSpPr/>
          <p:nvPr/>
        </p:nvCxnSpPr>
        <p:spPr>
          <a:xfrm>
            <a:off x="8516937" y="335343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013A0E8C-52A0-B508-48B0-70C90D331620}"/>
              </a:ext>
            </a:extLst>
          </p:cNvPr>
          <p:cNvCxnSpPr/>
          <p:nvPr/>
        </p:nvCxnSpPr>
        <p:spPr>
          <a:xfrm flipH="1" flipV="1">
            <a:off x="8596312" y="2023110"/>
            <a:ext cx="1485900" cy="1758950"/>
          </a:xfrm>
          <a:prstGeom prst="bentConnector3">
            <a:avLst>
              <a:gd name="adj1" fmla="val -3531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8208CDE-9A35-F9AE-7920-A522DD52239D}"/>
              </a:ext>
            </a:extLst>
          </p:cNvPr>
          <p:cNvCxnSpPr/>
          <p:nvPr/>
        </p:nvCxnSpPr>
        <p:spPr>
          <a:xfrm>
            <a:off x="8501062" y="402653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3A1D1B3-DC5D-97F3-F062-66BF8D13718F}"/>
              </a:ext>
            </a:extLst>
          </p:cNvPr>
          <p:cNvSpPr/>
          <p:nvPr/>
        </p:nvSpPr>
        <p:spPr>
          <a:xfrm>
            <a:off x="7011987" y="4292600"/>
            <a:ext cx="2994025" cy="37147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Unitățile școlare participante la pilotare vor oferi feedback prin intermediul unor chestionare și interviuri cu echipa UNICEF</a:t>
            </a:r>
            <a:endParaRPr lang="ro-RO" sz="1100">
              <a:effectLst/>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7BF0FA68-24BF-74A1-82F6-24FD346F654D}"/>
              </a:ext>
            </a:extLst>
          </p:cNvPr>
          <p:cNvSpPr/>
          <p:nvPr/>
        </p:nvSpPr>
        <p:spPr>
          <a:xfrm>
            <a:off x="7018337" y="4909820"/>
            <a:ext cx="2994025" cy="79375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Echipa UNICEF va elabora și trimite MEN concluziile raportului de pilotare. Suplimentar, se va elabora o documentație care să clarifice modificările și dezvoltările ce trebuie implementate în modulul SIIIR și eventualele amendamente ce trebuie formulate la textele ce definesc cadrul legislativ al segregării școlare.</a:t>
            </a:r>
            <a:endParaRPr lang="ro-RO" sz="1100">
              <a:effectLst/>
              <a:ea typeface="Calibri" panose="020F0502020204030204" pitchFamily="34"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7F710FC2-D228-20F0-4A15-2D70A3533927}"/>
              </a:ext>
            </a:extLst>
          </p:cNvPr>
          <p:cNvCxnSpPr/>
          <p:nvPr/>
        </p:nvCxnSpPr>
        <p:spPr>
          <a:xfrm>
            <a:off x="8513762" y="467804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DB5B7E18-359B-06E4-21F3-CDE2FC331FDA}"/>
              </a:ext>
            </a:extLst>
          </p:cNvPr>
          <p:cNvCxnSpPr/>
          <p:nvPr/>
        </p:nvCxnSpPr>
        <p:spPr>
          <a:xfrm flipH="1" flipV="1">
            <a:off x="8555037" y="4134485"/>
            <a:ext cx="1527175" cy="968375"/>
          </a:xfrm>
          <a:prstGeom prst="bentConnector3">
            <a:avLst>
              <a:gd name="adj1" fmla="val -3336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14EEED3-4509-F249-1C2B-138AF4044307}"/>
              </a:ext>
            </a:extLst>
          </p:cNvPr>
          <p:cNvCxnSpPr/>
          <p:nvPr/>
        </p:nvCxnSpPr>
        <p:spPr>
          <a:xfrm>
            <a:off x="8497887" y="572833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3E92D30-293A-9383-210D-BBD6A5BE4AF5}"/>
              </a:ext>
            </a:extLst>
          </p:cNvPr>
          <p:cNvSpPr/>
          <p:nvPr/>
        </p:nvSpPr>
        <p:spPr>
          <a:xfrm>
            <a:off x="8072437" y="5986780"/>
            <a:ext cx="847725" cy="40957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100">
                <a:solidFill>
                  <a:srgbClr val="000000"/>
                </a:solidFill>
                <a:effectLst/>
                <a:ea typeface="Calibri" panose="020F0502020204030204" pitchFamily="34" charset="0"/>
                <a:cs typeface="Times New Roman" panose="02020603050405020304" pitchFamily="18" charset="0"/>
              </a:rPr>
              <a:t>STOP</a:t>
            </a:r>
            <a:endParaRPr lang="ro-RO" sz="1100">
              <a:effectLst/>
              <a:ea typeface="Calibri" panose="020F0502020204030204" pitchFamily="34"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E64507CE-0D2C-DA25-8D20-5942A0F3F264}"/>
              </a:ext>
            </a:extLst>
          </p:cNvPr>
          <p:cNvCxnSpPr/>
          <p:nvPr/>
        </p:nvCxnSpPr>
        <p:spPr>
          <a:xfrm>
            <a:off x="2749549" y="129540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itlu 1">
            <a:extLst>
              <a:ext uri="{FF2B5EF4-FFF2-40B4-BE49-F238E27FC236}">
                <a16:creationId xmlns:a16="http://schemas.microsoft.com/office/drawing/2014/main" id="{3612CEB8-9631-133F-5592-AAB5C4D844BD}"/>
              </a:ext>
            </a:extLst>
          </p:cNvPr>
          <p:cNvSpPr>
            <a:spLocks noGrp="1"/>
          </p:cNvSpPr>
          <p:nvPr>
            <p:ph type="title"/>
          </p:nvPr>
        </p:nvSpPr>
        <p:spPr>
          <a:xfrm>
            <a:off x="760412" y="264075"/>
            <a:ext cx="10512862" cy="736368"/>
          </a:xfrm>
        </p:spPr>
        <p:txBody>
          <a:bodyPr>
            <a:normAutofit fontScale="90000"/>
          </a:bodyPr>
          <a:lstStyle/>
          <a:p>
            <a:pPr algn="ctr"/>
            <a:r>
              <a:rPr lang="ro-RO" dirty="0">
                <a:latin typeface="Times New Roman" panose="02020603050405020304" pitchFamily="18" charset="0"/>
                <a:cs typeface="Times New Roman" panose="02020603050405020304" pitchFamily="18" charset="0"/>
              </a:rPr>
              <a:t>Schema logică sintetică a întregului proces de testare a metodologiei MSS (continuare)</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71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C4CB769-4AEF-4E41-9231-28A58CDC93AC}"/>
              </a:ext>
            </a:extLst>
          </p:cNvPr>
          <p:cNvSpPr>
            <a:spLocks noGrp="1"/>
          </p:cNvSpPr>
          <p:nvPr>
            <p:ph type="title"/>
          </p:nvPr>
        </p:nvSpPr>
        <p:spPr>
          <a:xfrm>
            <a:off x="837981" y="681753"/>
            <a:ext cx="10512862" cy="1325218"/>
          </a:xfrm>
        </p:spPr>
        <p:txBody>
          <a:bodyPr/>
          <a:lstStyle/>
          <a:p>
            <a:r>
              <a:rPr lang="ro-RO" b="1" dirty="0">
                <a:latin typeface="Times New Roman" panose="02020603050405020304" pitchFamily="18" charset="0"/>
                <a:cs typeface="Times New Roman" panose="02020603050405020304" pitchFamily="18" charset="0"/>
              </a:rPr>
              <a:t>Rezultatele procesului de evaluare a segregării școlare</a:t>
            </a:r>
            <a:endParaRPr lang="en-US" b="1"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B0D4CFCC-3FFF-47EA-9757-E037C211381C}"/>
              </a:ext>
            </a:extLst>
          </p:cNvPr>
          <p:cNvSpPr>
            <a:spLocks noGrp="1"/>
          </p:cNvSpPr>
          <p:nvPr>
            <p:ph idx="1"/>
          </p:nvPr>
        </p:nvSpPr>
        <p:spPr>
          <a:xfrm>
            <a:off x="837981" y="2975847"/>
            <a:ext cx="10512862" cy="3200400"/>
          </a:xfrm>
        </p:spPr>
        <p:txBody>
          <a:bodyPr/>
          <a:lstStyle/>
          <a:p>
            <a:pPr marL="0" indent="0" algn="just">
              <a:buNone/>
            </a:pPr>
            <a:r>
              <a:rPr lang="ro-RO" dirty="0">
                <a:latin typeface="Times New Roman" panose="02020603050405020304" pitchFamily="18" charset="0"/>
                <a:cs typeface="Times New Roman" panose="02020603050405020304" pitchFamily="18" charset="0"/>
              </a:rPr>
              <a:t>La finalul etapei de pilotare, toată experiența ce va fi capturată în timpul exercițiului de colectare și interpretare a datelor se va reflecta într-un transfer de know-how către Ministerul Educației pentru efectuarea modificărilor și completărilor necesare modulului SIIIR astfel încât acest proces specific MSS să poată fi derulat pe viitor integral pe platforma Ministerului Educației într-un mod cât mai facil pentru unitățile școlare.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28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45EB26-EAC2-81D2-446F-F31760609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66" y="325123"/>
            <a:ext cx="1211203" cy="740401"/>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9F046305-7450-E2F2-985F-D2EF7DBAD0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1013" y="209550"/>
            <a:ext cx="988218" cy="978378"/>
          </a:xfrm>
          <a:prstGeom prst="rect">
            <a:avLst/>
          </a:prstGeom>
        </p:spPr>
      </p:pic>
      <p:pic>
        <p:nvPicPr>
          <p:cNvPr id="5" name="Picture 1">
            <a:extLst>
              <a:ext uri="{FF2B5EF4-FFF2-40B4-BE49-F238E27FC236}">
                <a16:creationId xmlns:a16="http://schemas.microsoft.com/office/drawing/2014/main" id="{2F998143-8C92-90A0-11FF-E47E29D425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7612" y="518415"/>
            <a:ext cx="3073470" cy="39191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3">
            <a:extLst>
              <a:ext uri="{FF2B5EF4-FFF2-40B4-BE49-F238E27FC236}">
                <a16:creationId xmlns:a16="http://schemas.microsoft.com/office/drawing/2014/main" id="{EFAD0D0C-6387-5089-DFB6-B51F3BEAD786}"/>
              </a:ext>
            </a:extLst>
          </p:cNvPr>
          <p:cNvSpPr>
            <a:spLocks noGrp="1"/>
          </p:cNvSpPr>
          <p:nvPr>
            <p:ph idx="1"/>
          </p:nvPr>
        </p:nvSpPr>
        <p:spPr>
          <a:xfrm>
            <a:off x="798512" y="2374423"/>
            <a:ext cx="10591800" cy="1600200"/>
          </a:xfrm>
        </p:spPr>
        <p:txBody>
          <a:bodyPr>
            <a:noAutofit/>
          </a:bodyPr>
          <a:lstStyle/>
          <a:p>
            <a:pPr marL="0" indent="0" algn="ctr">
              <a:buNone/>
            </a:pPr>
            <a:r>
              <a:rPr lang="ro-RO" sz="2000" b="1" cap="none" dirty="0">
                <a:latin typeface="Times New Roman" panose="02020603050405020304" pitchFamily="18" charset="0"/>
                <a:cs typeface="Times New Roman" panose="02020603050405020304" pitchFamily="18" charset="0"/>
              </a:rPr>
              <a:t>Echipa de asistență tehnică </a:t>
            </a:r>
            <a:r>
              <a:rPr lang="en-US" sz="2000" b="1" cap="none" dirty="0">
                <a:latin typeface="Times New Roman" panose="02020603050405020304" pitchFamily="18" charset="0"/>
                <a:cs typeface="Times New Roman" panose="02020603050405020304" pitchFamily="18" charset="0"/>
              </a:rPr>
              <a:t>a</a:t>
            </a:r>
            <a:r>
              <a:rPr lang="ro-RO" sz="2000" b="1" cap="none" dirty="0">
                <a:latin typeface="Times New Roman" panose="02020603050405020304" pitchFamily="18" charset="0"/>
                <a:cs typeface="Times New Roman" panose="02020603050405020304" pitchFamily="18" charset="0"/>
              </a:rPr>
              <a:t> </a:t>
            </a:r>
            <a:r>
              <a:rPr lang="en-US" sz="2000" b="1" cap="none" dirty="0">
                <a:latin typeface="Times New Roman" panose="02020603050405020304" pitchFamily="18" charset="0"/>
                <a:cs typeface="Times New Roman" panose="02020603050405020304" pitchFamily="18" charset="0"/>
              </a:rPr>
              <a:t>R</a:t>
            </a:r>
            <a:r>
              <a:rPr lang="ro-RO" sz="2000" b="1" cap="none" dirty="0">
                <a:latin typeface="Times New Roman" panose="02020603050405020304" pitchFamily="18" charset="0"/>
                <a:cs typeface="Times New Roman" panose="02020603050405020304" pitchFamily="18" charset="0"/>
              </a:rPr>
              <a:t>eprezentanței UNICEF în </a:t>
            </a:r>
            <a:r>
              <a:rPr lang="en-US" sz="2000" b="1" cap="none" dirty="0">
                <a:latin typeface="Times New Roman" panose="02020603050405020304" pitchFamily="18" charset="0"/>
                <a:cs typeface="Times New Roman" panose="02020603050405020304" pitchFamily="18" charset="0"/>
              </a:rPr>
              <a:t>R</a:t>
            </a:r>
            <a:r>
              <a:rPr lang="ro-RO" sz="2000" b="1" cap="none" dirty="0">
                <a:latin typeface="Times New Roman" panose="02020603050405020304" pitchFamily="18" charset="0"/>
                <a:cs typeface="Times New Roman" panose="02020603050405020304" pitchFamily="18" charset="0"/>
              </a:rPr>
              <a:t>omânia </a:t>
            </a:r>
          </a:p>
          <a:p>
            <a:pPr marL="0" indent="0" algn="ctr">
              <a:buNone/>
            </a:pPr>
            <a:r>
              <a:rPr lang="en-US" sz="2000" b="1" cap="none" dirty="0">
                <a:latin typeface="Times New Roman" panose="02020603050405020304" pitchFamily="18" charset="0"/>
                <a:cs typeface="Times New Roman" panose="02020603050405020304" pitchFamily="18" charset="0"/>
              </a:rPr>
              <a:t>v</a:t>
            </a:r>
            <a:r>
              <a:rPr lang="ro-RO" sz="2000" b="1" cap="none" dirty="0">
                <a:latin typeface="Times New Roman" panose="02020603050405020304" pitchFamily="18" charset="0"/>
                <a:cs typeface="Times New Roman" panose="02020603050405020304" pitchFamily="18" charset="0"/>
              </a:rPr>
              <a:t>ă mulțumește pentru participare și vă urează succes!</a:t>
            </a:r>
          </a:p>
          <a:p>
            <a:pPr marL="0" indent="0" algn="ctr">
              <a:buNone/>
            </a:pPr>
            <a:endParaRPr lang="ro-RO" sz="2000" cap="none" dirty="0">
              <a:latin typeface="Times New Roman" panose="02020603050405020304" pitchFamily="18" charset="0"/>
              <a:cs typeface="Times New Roman" panose="02020603050405020304" pitchFamily="18" charset="0"/>
            </a:endParaRPr>
          </a:p>
          <a:p>
            <a:pPr marL="0" indent="0" algn="ctr">
              <a:buNone/>
            </a:pPr>
            <a:r>
              <a:rPr lang="ro-RO" sz="2000" cap="none" dirty="0">
                <a:latin typeface="Times New Roman" panose="02020603050405020304" pitchFamily="18" charset="0"/>
                <a:cs typeface="Times New Roman" panose="02020603050405020304" pitchFamily="18" charset="0"/>
              </a:rPr>
              <a:t>	</a:t>
            </a:r>
            <a:endParaRPr lang="en-US" sz="2000" b="1"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A9BE740-6209-6543-10CC-4DE1B687D01B}"/>
              </a:ext>
            </a:extLst>
          </p:cNvPr>
          <p:cNvSpPr txBox="1"/>
          <p:nvPr/>
        </p:nvSpPr>
        <p:spPr>
          <a:xfrm>
            <a:off x="5713412" y="3810000"/>
            <a:ext cx="4456510" cy="1754326"/>
          </a:xfrm>
          <a:prstGeom prst="rect">
            <a:avLst/>
          </a:prstGeom>
          <a:noFill/>
        </p:spPr>
        <p:txBody>
          <a:bodyPr wrap="square" rtlCol="0">
            <a:spAutoFit/>
          </a:bodyPr>
          <a:lstStyle/>
          <a:p>
            <a:pPr marL="285750" indent="-285750">
              <a:buFont typeface="Wingdings" panose="05000000000000000000" pitchFamily="2" charset="2"/>
              <a:buChar char="q"/>
            </a:pPr>
            <a:r>
              <a:rPr lang="en-US" b="1" dirty="0" err="1">
                <a:latin typeface="Times New Roman" panose="02020603050405020304" pitchFamily="18" charset="0"/>
                <a:cs typeface="Times New Roman" panose="02020603050405020304" pitchFamily="18" charset="0"/>
              </a:rPr>
              <a:t>Coordonator</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Lumini</a:t>
            </a:r>
            <a:r>
              <a:rPr lang="ro-RO" b="1" dirty="0">
                <a:solidFill>
                  <a:srgbClr val="0070C0"/>
                </a:solidFill>
                <a:latin typeface="Times New Roman" panose="02020603050405020304" pitchFamily="18" charset="0"/>
                <a:cs typeface="Times New Roman" panose="02020603050405020304" pitchFamily="18" charset="0"/>
              </a:rPr>
              <a:t>ța Costache</a:t>
            </a:r>
          </a:p>
          <a:p>
            <a:endParaRPr lang="ro-RO" b="1" dirty="0">
              <a:solidFill>
                <a:srgbClr val="0070C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ro-RO"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ro-RO" b="1" dirty="0">
                <a:latin typeface="Times New Roman" panose="02020603050405020304" pitchFamily="18" charset="0"/>
                <a:cs typeface="Times New Roman" panose="02020603050405020304" pitchFamily="18" charset="0"/>
              </a:rPr>
              <a:t>Experți</a:t>
            </a:r>
            <a:r>
              <a:rPr lang="ro-RO" dirty="0">
                <a:latin typeface="Times New Roman" panose="02020603050405020304" pitchFamily="18" charset="0"/>
                <a:cs typeface="Times New Roman" panose="02020603050405020304" pitchFamily="18" charset="0"/>
              </a:rPr>
              <a:t>:	</a:t>
            </a:r>
            <a:r>
              <a:rPr lang="ro-RO" b="1" dirty="0">
                <a:solidFill>
                  <a:srgbClr val="0070C0"/>
                </a:solidFill>
                <a:latin typeface="Times New Roman" panose="02020603050405020304" pitchFamily="18" charset="0"/>
                <a:cs typeface="Times New Roman" panose="02020603050405020304" pitchFamily="18" charset="0"/>
              </a:rPr>
              <a:t>Eugen Crai</a:t>
            </a:r>
          </a:p>
          <a:p>
            <a:pPr lvl="3"/>
            <a:r>
              <a:rPr lang="ro-RO" b="1" dirty="0">
                <a:solidFill>
                  <a:srgbClr val="0070C0"/>
                </a:solidFill>
              </a:rPr>
              <a:t>	</a:t>
            </a:r>
            <a:r>
              <a:rPr lang="ro-RO" b="1" dirty="0">
                <a:solidFill>
                  <a:srgbClr val="0070C0"/>
                </a:solidFill>
                <a:latin typeface="Times New Roman" panose="02020603050405020304" pitchFamily="18" charset="0"/>
                <a:cs typeface="Times New Roman" panose="02020603050405020304" pitchFamily="18" charset="0"/>
              </a:rPr>
              <a:t>Claudiu Ivan</a:t>
            </a:r>
          </a:p>
          <a:p>
            <a:pPr lvl="3"/>
            <a:r>
              <a:rPr lang="ro-RO" b="1" dirty="0">
                <a:solidFill>
                  <a:srgbClr val="0070C0"/>
                </a:solidFill>
                <a:latin typeface="Times New Roman" panose="02020603050405020304" pitchFamily="18" charset="0"/>
                <a:cs typeface="Times New Roman" panose="02020603050405020304" pitchFamily="18" charset="0"/>
              </a:rPr>
              <a:t>	Vasile Strugaru</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37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2D8FB7B-96F8-41B5-9611-DDCF13CA2C86}"/>
              </a:ext>
            </a:extLst>
          </p:cNvPr>
          <p:cNvSpPr>
            <a:spLocks noGrp="1"/>
          </p:cNvSpPr>
          <p:nvPr>
            <p:ph type="title"/>
          </p:nvPr>
        </p:nvSpPr>
        <p:spPr>
          <a:xfrm>
            <a:off x="746565" y="2549754"/>
            <a:ext cx="10512862" cy="1325218"/>
          </a:xfrm>
        </p:spPr>
        <p:txBody>
          <a:bodyPr>
            <a:normAutofit/>
          </a:bodyPr>
          <a:lstStyle/>
          <a:p>
            <a:pPr algn="ctr"/>
            <a:r>
              <a:rPr lang="ro-RO" sz="3200" b="1" dirty="0">
                <a:latin typeface="Tnr"/>
                <a:cs typeface="Times New Roman" panose="02020603050405020304" pitchFamily="18" charset="0"/>
              </a:rPr>
              <a:t>Capitolul </a:t>
            </a:r>
            <a:r>
              <a:rPr lang="en-US" sz="3200" b="1" dirty="0">
                <a:latin typeface="Tnr"/>
                <a:cs typeface="Times New Roman" panose="02020603050405020304" pitchFamily="18" charset="0"/>
              </a:rPr>
              <a:t>8.</a:t>
            </a:r>
            <a:r>
              <a:rPr lang="ro-RO" sz="3200" b="1" dirty="0">
                <a:latin typeface="Tnr"/>
                <a:cs typeface="Times New Roman" panose="02020603050405020304" pitchFamily="18" charset="0"/>
              </a:rPr>
              <a:t> </a:t>
            </a:r>
            <a:r>
              <a:rPr lang="en-US" sz="3200" b="1" dirty="0" err="1">
                <a:latin typeface="Tnr"/>
                <a:cs typeface="Times New Roman" panose="02020603050405020304" pitchFamily="18" charset="0"/>
              </a:rPr>
              <a:t>Colectarea</a:t>
            </a:r>
            <a:r>
              <a:rPr lang="en-US" sz="3200" b="1" dirty="0">
                <a:latin typeface="Tnr"/>
                <a:cs typeface="Times New Roman" panose="02020603050405020304" pitchFamily="18" charset="0"/>
              </a:rPr>
              <a:t> </a:t>
            </a:r>
            <a:r>
              <a:rPr lang="en-US" sz="3200" b="1" dirty="0" err="1">
                <a:latin typeface="Tnr"/>
                <a:cs typeface="Times New Roman" panose="02020603050405020304" pitchFamily="18" charset="0"/>
              </a:rPr>
              <a:t>și</a:t>
            </a:r>
            <a:r>
              <a:rPr lang="en-US" sz="3200" b="1" dirty="0">
                <a:latin typeface="Tnr"/>
                <a:cs typeface="Times New Roman" panose="02020603050405020304" pitchFamily="18" charset="0"/>
              </a:rPr>
              <a:t> </a:t>
            </a:r>
            <a:r>
              <a:rPr lang="en-US" sz="3200" b="1" dirty="0" err="1">
                <a:latin typeface="Tnr"/>
                <a:cs typeface="Times New Roman" panose="02020603050405020304" pitchFamily="18" charset="0"/>
              </a:rPr>
              <a:t>raportarea</a:t>
            </a:r>
            <a:r>
              <a:rPr lang="en-US" sz="3200" b="1" dirty="0">
                <a:latin typeface="Tnr"/>
                <a:cs typeface="Times New Roman" panose="02020603050405020304" pitchFamily="18" charset="0"/>
              </a:rPr>
              <a:t> </a:t>
            </a:r>
            <a:r>
              <a:rPr lang="en-US" sz="3200" b="1" dirty="0" err="1">
                <a:latin typeface="Tnr"/>
                <a:cs typeface="Times New Roman" panose="02020603050405020304" pitchFamily="18" charset="0"/>
              </a:rPr>
              <a:t>datelor</a:t>
            </a:r>
            <a:r>
              <a:rPr lang="en-US" sz="3200" b="1" dirty="0">
                <a:latin typeface="Tnr"/>
                <a:cs typeface="Times New Roman" panose="02020603050405020304" pitchFamily="18" charset="0"/>
              </a:rPr>
              <a:t> </a:t>
            </a:r>
            <a:r>
              <a:rPr lang="en-US" sz="3200" b="1" dirty="0" err="1">
                <a:latin typeface="Tnr"/>
                <a:cs typeface="Times New Roman" panose="02020603050405020304" pitchFamily="18" charset="0"/>
              </a:rPr>
              <a:t>în</a:t>
            </a:r>
            <a:r>
              <a:rPr lang="en-US" sz="3200" b="1" dirty="0">
                <a:latin typeface="Tnr"/>
                <a:cs typeface="Times New Roman" panose="02020603050405020304" pitchFamily="18" charset="0"/>
              </a:rPr>
              <a:t> SIIIR</a:t>
            </a:r>
          </a:p>
        </p:txBody>
      </p:sp>
      <p:pic>
        <p:nvPicPr>
          <p:cNvPr id="3" name="Picture 2">
            <a:extLst>
              <a:ext uri="{FF2B5EF4-FFF2-40B4-BE49-F238E27FC236}">
                <a16:creationId xmlns:a16="http://schemas.microsoft.com/office/drawing/2014/main" id="{1BE46BAA-0147-12A4-7D9E-91CEE8A0D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66" y="325123"/>
            <a:ext cx="1211203" cy="740401"/>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798C2D8D-F8D6-0A5F-9EBD-E14B861FD1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1013" y="209550"/>
            <a:ext cx="988218" cy="978378"/>
          </a:xfrm>
          <a:prstGeom prst="rect">
            <a:avLst/>
          </a:prstGeom>
        </p:spPr>
      </p:pic>
      <p:pic>
        <p:nvPicPr>
          <p:cNvPr id="5" name="Picture 1">
            <a:extLst>
              <a:ext uri="{FF2B5EF4-FFF2-40B4-BE49-F238E27FC236}">
                <a16:creationId xmlns:a16="http://schemas.microsoft.com/office/drawing/2014/main" id="{8BF9E105-0101-7138-FE77-C989FD0A9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7612" y="518415"/>
            <a:ext cx="3073470" cy="39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2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F26FE42-C7A1-4BAA-8535-6B1BBA02C0EC}"/>
              </a:ext>
            </a:extLst>
          </p:cNvPr>
          <p:cNvSpPr>
            <a:spLocks noGrp="1"/>
          </p:cNvSpPr>
          <p:nvPr>
            <p:ph type="title"/>
          </p:nvPr>
        </p:nvSpPr>
        <p:spPr/>
        <p:txBody>
          <a:bodyPr/>
          <a:lstStyle/>
          <a:p>
            <a:r>
              <a:rPr lang="ro-RO" b="1" dirty="0">
                <a:latin typeface="Times New Roman" panose="02020603050405020304" pitchFamily="18" charset="0"/>
                <a:cs typeface="Times New Roman" panose="02020603050405020304" pitchFamily="18" charset="0"/>
              </a:rPr>
              <a:t>Operarea datelor pe platforma SIIIR</a:t>
            </a:r>
            <a:endParaRPr lang="en-US" b="1"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AA47EB93-C2A7-42FD-91CF-228753C6C6C6}"/>
              </a:ext>
            </a:extLst>
          </p:cNvPr>
          <p:cNvSpPr>
            <a:spLocks noGrp="1"/>
          </p:cNvSpPr>
          <p:nvPr>
            <p:ph idx="1"/>
          </p:nvPr>
        </p:nvSpPr>
        <p:spPr/>
        <p:txBody>
          <a:bodyPr/>
          <a:lstStyle/>
          <a:p>
            <a:pPr algn="just"/>
            <a:r>
              <a:rPr lang="ro-RO" dirty="0">
                <a:latin typeface="Times New Roman" panose="02020603050405020304" pitchFamily="18" charset="0"/>
                <a:cs typeface="Times New Roman" panose="02020603050405020304" pitchFamily="18" charset="0"/>
              </a:rPr>
              <a:t>Accesul pe platforma SIIIR este în atribuțiile exclusive ale Ministerului Educației și al celor abilitați să gestioneze drepturile de acces pe fiecare nivel/componentă.</a:t>
            </a:r>
          </a:p>
          <a:p>
            <a:pPr algn="just"/>
            <a:endParaRPr lang="ro-RO" dirty="0">
              <a:latin typeface="Times New Roman" panose="02020603050405020304" pitchFamily="18" charset="0"/>
              <a:cs typeface="Times New Roman" panose="02020603050405020304" pitchFamily="18" charset="0"/>
            </a:endParaRPr>
          </a:p>
          <a:p>
            <a:pPr algn="just"/>
            <a:r>
              <a:rPr lang="ro-RO" dirty="0">
                <a:latin typeface="Times New Roman" panose="02020603050405020304" pitchFamily="18" charset="0"/>
                <a:cs typeface="Times New Roman" panose="02020603050405020304" pitchFamily="18" charset="0"/>
              </a:rPr>
              <a:t>Unitățile de învățământ (structurile școlare) vor trebui să se asigure că în SIIIR au activat modulul de colectare al datelor specifice segregării școlare (”Monitorizare segregare”). Acest lucru se poate efectua de către un utilizator de la nivelul unității școlare care poate schimba rolurile în aplicație. </a:t>
            </a:r>
          </a:p>
        </p:txBody>
      </p:sp>
    </p:spTree>
    <p:extLst>
      <p:ext uri="{BB962C8B-B14F-4D97-AF65-F5344CB8AC3E}">
        <p14:creationId xmlns:p14="http://schemas.microsoft.com/office/powerpoint/2010/main" val="303885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0B50EED-BCBF-4398-8538-BDCD7A5C1DBA}"/>
              </a:ext>
            </a:extLst>
          </p:cNvPr>
          <p:cNvSpPr>
            <a:spLocks noGrp="1"/>
          </p:cNvSpPr>
          <p:nvPr>
            <p:ph type="title"/>
          </p:nvPr>
        </p:nvSpPr>
        <p:spPr/>
        <p:txBody>
          <a:bodyPr/>
          <a:lstStyle/>
          <a:p>
            <a:r>
              <a:rPr lang="ro-RO" b="1" dirty="0">
                <a:latin typeface="Times New Roman" panose="02020603050405020304" pitchFamily="18" charset="0"/>
                <a:cs typeface="Times New Roman" panose="02020603050405020304" pitchFamily="18" charset="0"/>
              </a:rPr>
              <a:t>Module</a:t>
            </a:r>
            <a:r>
              <a:rPr lang="it-IT" b="1" dirty="0">
                <a:latin typeface="Times New Roman" panose="02020603050405020304" pitchFamily="18" charset="0"/>
                <a:cs typeface="Times New Roman" panose="02020603050405020304" pitchFamily="18" charset="0"/>
              </a:rPr>
              <a:t> SIIIR </a:t>
            </a:r>
            <a:r>
              <a:rPr lang="ro-RO" b="1" dirty="0">
                <a:latin typeface="Times New Roman" panose="02020603050405020304" pitchFamily="18" charset="0"/>
                <a:cs typeface="Times New Roman" panose="02020603050405020304" pitchFamily="18" charset="0"/>
              </a:rPr>
              <a:t>-</a:t>
            </a:r>
            <a:r>
              <a:rPr lang="it-IT" b="1" dirty="0">
                <a:latin typeface="Times New Roman" panose="02020603050405020304" pitchFamily="18" charset="0"/>
                <a:cs typeface="Times New Roman" panose="02020603050405020304" pitchFamily="18" charset="0"/>
              </a:rPr>
              <a:t> ”Monitorizare segregare” </a:t>
            </a:r>
            <a:endParaRPr lang="en-US"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BC06EF0-62B9-ACE0-1448-4E1BADDEC18C}"/>
              </a:ext>
            </a:extLst>
          </p:cNvPr>
          <p:cNvPicPr>
            <a:picLocks noChangeAspect="1"/>
          </p:cNvPicPr>
          <p:nvPr/>
        </p:nvPicPr>
        <p:blipFill>
          <a:blip r:embed="rId2" cstate="print">
            <a:extLst>
              <a:ext uri="{28A0092B-C50C-407E-A947-70E740481C1C}">
                <a14:useLocalDpi xmlns:a14="http://schemas.microsoft.com/office/drawing/2010/main" val="0"/>
              </a:ext>
            </a:extLst>
          </a:blip>
          <a:srcRect l="603" t="13992" r="21588" b="37027"/>
          <a:stretch>
            <a:fillRect/>
          </a:stretch>
        </p:blipFill>
        <p:spPr bwMode="auto">
          <a:xfrm>
            <a:off x="766844" y="1905000"/>
            <a:ext cx="10584000" cy="3733800"/>
          </a:xfrm>
          <a:prstGeom prst="rect">
            <a:avLst/>
          </a:prstGeom>
          <a:noFill/>
          <a:ln>
            <a:noFill/>
          </a:ln>
        </p:spPr>
      </p:pic>
    </p:spTree>
    <p:extLst>
      <p:ext uri="{BB962C8B-B14F-4D97-AF65-F5344CB8AC3E}">
        <p14:creationId xmlns:p14="http://schemas.microsoft.com/office/powerpoint/2010/main" val="351136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340258-F560-4CB0-A1DB-D3CEA327087C}"/>
              </a:ext>
            </a:extLst>
          </p:cNvPr>
          <p:cNvSpPr>
            <a:spLocks noGrp="1"/>
          </p:cNvSpPr>
          <p:nvPr>
            <p:ph type="title"/>
          </p:nvPr>
        </p:nvSpPr>
        <p:spPr>
          <a:xfrm>
            <a:off x="837981" y="183091"/>
            <a:ext cx="10512862" cy="782751"/>
          </a:xfrm>
        </p:spPr>
        <p:txBody>
          <a:bodyPr/>
          <a:lstStyle/>
          <a:p>
            <a:r>
              <a:rPr lang="ro-RO" b="1" dirty="0">
                <a:latin typeface="Times New Roman" panose="02020603050405020304" pitchFamily="18" charset="0"/>
                <a:cs typeface="Times New Roman" panose="02020603050405020304" pitchFamily="18" charset="0"/>
              </a:rPr>
              <a:t>Acompanierea unităților școlare</a:t>
            </a:r>
            <a:endParaRPr lang="en-US" b="1"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107F1263-C6C9-4D5F-8357-D1BA17E511DB}"/>
              </a:ext>
            </a:extLst>
          </p:cNvPr>
          <p:cNvSpPr>
            <a:spLocks noGrp="1"/>
          </p:cNvSpPr>
          <p:nvPr>
            <p:ph idx="1"/>
          </p:nvPr>
        </p:nvSpPr>
        <p:spPr>
          <a:xfrm>
            <a:off x="477395" y="1229933"/>
            <a:ext cx="11234034" cy="5210406"/>
          </a:xfrm>
        </p:spPr>
        <p:txBody>
          <a:bodyPr>
            <a:normAutofit/>
          </a:bodyPr>
          <a:lstStyle/>
          <a:p>
            <a:pPr algn="just"/>
            <a:r>
              <a:rPr lang="ro-RO" dirty="0">
                <a:latin typeface="Times New Roman" panose="02020603050405020304" pitchFamily="18" charset="0"/>
                <a:cs typeface="Times New Roman" panose="02020603050405020304" pitchFamily="18" charset="0"/>
              </a:rPr>
              <a:t>Suportul în operarea platformei SIIR va fi asigurat de </a:t>
            </a:r>
            <a:r>
              <a:rPr lang="ro-RO" b="1" dirty="0">
                <a:latin typeface="Times New Roman" panose="02020603050405020304" pitchFamily="18" charset="0"/>
                <a:cs typeface="Times New Roman" panose="02020603050405020304" pitchFamily="18" charset="0"/>
              </a:rPr>
              <a:t>Ministerul Educației</a:t>
            </a:r>
          </a:p>
          <a:p>
            <a:pPr algn="just"/>
            <a:r>
              <a:rPr lang="ro-RO" dirty="0">
                <a:latin typeface="Times New Roman" panose="02020603050405020304" pitchFamily="18" charset="0"/>
                <a:cs typeface="Times New Roman" panose="02020603050405020304" pitchFamily="18" charset="0"/>
              </a:rPr>
              <a:t>Se va crea un </a:t>
            </a:r>
            <a:r>
              <a:rPr lang="ro-RO" b="1" dirty="0">
                <a:latin typeface="Times New Roman" panose="02020603050405020304" pitchFamily="18" charset="0"/>
                <a:cs typeface="Times New Roman" panose="02020603050405020304" pitchFamily="18" charset="0"/>
              </a:rPr>
              <a:t>grup </a:t>
            </a:r>
            <a:r>
              <a:rPr lang="en-US" b="1" dirty="0" err="1">
                <a:latin typeface="Times New Roman" panose="02020603050405020304" pitchFamily="18" charset="0"/>
                <a:cs typeface="Times New Roman" panose="02020603050405020304" pitchFamily="18" charset="0"/>
              </a:rPr>
              <a:t>privat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discuții</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platforma</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WhatsApp</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sub </a:t>
            </a:r>
            <a:r>
              <a:rPr lang="en-US" dirty="0" err="1">
                <a:latin typeface="Times New Roman" panose="02020603050405020304" pitchFamily="18" charset="0"/>
                <a:cs typeface="Times New Roman" panose="02020603050405020304" pitchFamily="18" charset="0"/>
              </a:rPr>
              <a:t>coordonarea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echipei </a:t>
            </a:r>
            <a:r>
              <a:rPr lang="en-US" dirty="0" err="1">
                <a:latin typeface="Times New Roman" panose="02020603050405020304" pitchFamily="18" charset="0"/>
                <a:cs typeface="Times New Roman" panose="02020603050405020304" pitchFamily="18" charset="0"/>
              </a:rPr>
              <a:t>Ministerului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Educației</a:t>
            </a:r>
            <a:endParaRPr lang="ro-RO" dirty="0">
              <a:latin typeface="Times New Roman" panose="02020603050405020304" pitchFamily="18" charset="0"/>
              <a:cs typeface="Times New Roman" panose="02020603050405020304" pitchFamily="18" charset="0"/>
            </a:endParaRPr>
          </a:p>
          <a:p>
            <a:pPr algn="just"/>
            <a:r>
              <a:rPr lang="ro-RO" dirty="0">
                <a:latin typeface="Times New Roman" panose="02020603050405020304" pitchFamily="18" charset="0"/>
                <a:cs typeface="Times New Roman" panose="02020603050405020304" pitchFamily="18" charset="0"/>
              </a:rPr>
              <a:t>Acolo unde se va impune, echipa de asistență tehnică a UNICEF va contribui la răspunsurile și clarificările cerute de </a:t>
            </a:r>
            <a:r>
              <a:rPr lang="ro-RO" dirty="0" err="1">
                <a:latin typeface="Times New Roman" panose="02020603050405020304" pitchFamily="18" charset="0"/>
                <a:cs typeface="Times New Roman" panose="02020603050405020304" pitchFamily="18" charset="0"/>
              </a:rPr>
              <a:t>untățile</a:t>
            </a:r>
            <a:r>
              <a:rPr lang="ro-RO" dirty="0">
                <a:latin typeface="Times New Roman" panose="02020603050405020304" pitchFamily="18" charset="0"/>
                <a:cs typeface="Times New Roman" panose="02020603050405020304" pitchFamily="18" charset="0"/>
              </a:rPr>
              <a:t> școlare în demersul de introducere al datelor</a:t>
            </a:r>
          </a:p>
          <a:p>
            <a:pPr algn="just"/>
            <a:r>
              <a:rPr lang="ro-RO" dirty="0">
                <a:latin typeface="Times New Roman" panose="02020603050405020304" pitchFamily="18" charset="0"/>
                <a:cs typeface="Times New Roman" panose="02020603050405020304" pitchFamily="18" charset="0"/>
              </a:rPr>
              <a:t>În operarea platformei SIIIR una din principalele provocări va fi deconectarea ce poate fi generată de un ”time-out” existent în interacțiunea cu serverul. Din acest motiv sugestia este de a completa cu un minim de informații căsuțele de tip text, ulterior unei salvări putând fi redeschis ecranul și finaliza editarea câmpurilor ce necesită un timp mai îndelungat pentru introducerea datelor. </a:t>
            </a:r>
          </a:p>
        </p:txBody>
      </p:sp>
    </p:spTree>
    <p:extLst>
      <p:ext uri="{BB962C8B-B14F-4D97-AF65-F5344CB8AC3E}">
        <p14:creationId xmlns:p14="http://schemas.microsoft.com/office/powerpoint/2010/main" val="55338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85A33E-BD43-40C9-90EE-399A247A6E73}"/>
              </a:ext>
            </a:extLst>
          </p:cNvPr>
          <p:cNvSpPr>
            <a:spLocks noGrp="1"/>
          </p:cNvSpPr>
          <p:nvPr>
            <p:ph type="title"/>
          </p:nvPr>
        </p:nvSpPr>
        <p:spPr>
          <a:xfrm>
            <a:off x="949712" y="91675"/>
            <a:ext cx="10512862" cy="975741"/>
          </a:xfrm>
        </p:spPr>
        <p:txBody>
          <a:bodyPr>
            <a:normAutofit fontScale="90000"/>
          </a:bodyPr>
          <a:lstStyle/>
          <a:p>
            <a:r>
              <a:rPr lang="ro-RO" dirty="0">
                <a:latin typeface="Times New Roman" panose="02020603050405020304" pitchFamily="18" charset="0"/>
                <a:cs typeface="Times New Roman" panose="02020603050405020304" pitchFamily="18" charset="0"/>
              </a:rPr>
              <a:t>Ecrane specifice monitorizării segregării școlare</a:t>
            </a:r>
            <a:endParaRPr 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DA64F2F-5041-E6F5-51FE-53B3B1B657A7}"/>
              </a:ext>
            </a:extLst>
          </p:cNvPr>
          <p:cNvSpPr>
            <a:spLocks noGrp="1"/>
          </p:cNvSpPr>
          <p:nvPr>
            <p:ph idx="1"/>
          </p:nvPr>
        </p:nvSpPr>
        <p:spPr/>
        <p:txBody>
          <a:bodyPr/>
          <a:lstStyle/>
          <a:p>
            <a:endParaRPr lang="ro-RO"/>
          </a:p>
        </p:txBody>
      </p:sp>
      <p:pic>
        <p:nvPicPr>
          <p:cNvPr id="6" name="Picture 5">
            <a:extLst>
              <a:ext uri="{FF2B5EF4-FFF2-40B4-BE49-F238E27FC236}">
                <a16:creationId xmlns:a16="http://schemas.microsoft.com/office/drawing/2014/main" id="{4571A3AD-D52B-F00C-55C3-9D6185AFBEC6}"/>
              </a:ext>
            </a:extLst>
          </p:cNvPr>
          <p:cNvPicPr>
            <a:picLocks noChangeAspect="1"/>
          </p:cNvPicPr>
          <p:nvPr/>
        </p:nvPicPr>
        <p:blipFill>
          <a:blip r:embed="rId2">
            <a:extLst>
              <a:ext uri="{28A0092B-C50C-407E-A947-70E740481C1C}">
                <a14:useLocalDpi xmlns:a14="http://schemas.microsoft.com/office/drawing/2010/main" val="0"/>
              </a:ext>
            </a:extLst>
          </a:blip>
          <a:srcRect l="32097" t="25845" r="35362" b="21313"/>
          <a:stretch>
            <a:fillRect/>
          </a:stretch>
        </p:blipFill>
        <p:spPr bwMode="auto">
          <a:xfrm>
            <a:off x="303212" y="1143001"/>
            <a:ext cx="3822347" cy="3352800"/>
          </a:xfrm>
          <a:prstGeom prst="rect">
            <a:avLst/>
          </a:prstGeom>
          <a:noFill/>
          <a:ln>
            <a:noFill/>
          </a:ln>
        </p:spPr>
      </p:pic>
      <p:grpSp>
        <p:nvGrpSpPr>
          <p:cNvPr id="10" name="Group 9">
            <a:extLst>
              <a:ext uri="{FF2B5EF4-FFF2-40B4-BE49-F238E27FC236}">
                <a16:creationId xmlns:a16="http://schemas.microsoft.com/office/drawing/2014/main" id="{2E401BB4-AC8A-3543-0988-9DC02C5A6A7A}"/>
              </a:ext>
            </a:extLst>
          </p:cNvPr>
          <p:cNvGrpSpPr/>
          <p:nvPr/>
        </p:nvGrpSpPr>
        <p:grpSpPr>
          <a:xfrm>
            <a:off x="660160" y="1371460"/>
            <a:ext cx="639720" cy="98280"/>
            <a:chOff x="660160" y="1371460"/>
            <a:chExt cx="639720" cy="9828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8" name="Ink 7">
                  <a:extLst>
                    <a:ext uri="{FF2B5EF4-FFF2-40B4-BE49-F238E27FC236}">
                      <a16:creationId xmlns:a16="http://schemas.microsoft.com/office/drawing/2014/main" id="{2F658391-CC44-099F-2BBE-6B9B21C95251}"/>
                    </a:ext>
                  </a:extLst>
                </p14:cNvPr>
                <p14:cNvContentPartPr/>
                <p14:nvPr/>
              </p14:nvContentPartPr>
              <p14:xfrm>
                <a:off x="660160" y="1409620"/>
                <a:ext cx="609840" cy="21960"/>
              </p14:xfrm>
            </p:contentPart>
          </mc:Choice>
          <mc:Fallback xmlns="">
            <p:pic>
              <p:nvPicPr>
                <p:cNvPr id="8" name="Ink 7">
                  <a:extLst>
                    <a:ext uri="{FF2B5EF4-FFF2-40B4-BE49-F238E27FC236}">
                      <a16:creationId xmlns:a16="http://schemas.microsoft.com/office/drawing/2014/main" id="{2F658391-CC44-099F-2BBE-6B9B21C95251}"/>
                    </a:ext>
                  </a:extLst>
                </p:cNvPr>
                <p:cNvPicPr/>
                <p:nvPr/>
              </p:nvPicPr>
              <p:blipFill>
                <a:blip r:embed="rId4"/>
                <a:stretch>
                  <a:fillRect/>
                </a:stretch>
              </p:blipFill>
              <p:spPr>
                <a:xfrm>
                  <a:off x="597160" y="1031620"/>
                  <a:ext cx="735480" cy="77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9" name="Ink 8">
                  <a:extLst>
                    <a:ext uri="{FF2B5EF4-FFF2-40B4-BE49-F238E27FC236}">
                      <a16:creationId xmlns:a16="http://schemas.microsoft.com/office/drawing/2014/main" id="{C7509EAF-844E-F983-A336-2FA44F9EECDA}"/>
                    </a:ext>
                  </a:extLst>
                </p14:cNvPr>
                <p14:cNvContentPartPr/>
                <p14:nvPr/>
              </p14:nvContentPartPr>
              <p14:xfrm>
                <a:off x="667720" y="1371460"/>
                <a:ext cx="632160" cy="98280"/>
              </p14:xfrm>
            </p:contentPart>
          </mc:Choice>
          <mc:Fallback xmlns="">
            <p:pic>
              <p:nvPicPr>
                <p:cNvPr id="9" name="Ink 8">
                  <a:extLst>
                    <a:ext uri="{FF2B5EF4-FFF2-40B4-BE49-F238E27FC236}">
                      <a16:creationId xmlns:a16="http://schemas.microsoft.com/office/drawing/2014/main" id="{C7509EAF-844E-F983-A336-2FA44F9EECDA}"/>
                    </a:ext>
                  </a:extLst>
                </p:cNvPr>
                <p:cNvPicPr/>
                <p:nvPr/>
              </p:nvPicPr>
              <p:blipFill>
                <a:blip r:embed="rId6"/>
                <a:stretch>
                  <a:fillRect/>
                </a:stretch>
              </p:blipFill>
              <p:spPr>
                <a:xfrm>
                  <a:off x="605080" y="993460"/>
                  <a:ext cx="757800" cy="853920"/>
                </a:xfrm>
                <a:prstGeom prst="rect">
                  <a:avLst/>
                </a:prstGeom>
              </p:spPr>
            </p:pic>
          </mc:Fallback>
        </mc:AlternateContent>
      </p:grpSp>
      <p:sp>
        <p:nvSpPr>
          <p:cNvPr id="13" name="Rectangle 12">
            <a:extLst>
              <a:ext uri="{FF2B5EF4-FFF2-40B4-BE49-F238E27FC236}">
                <a16:creationId xmlns:a16="http://schemas.microsoft.com/office/drawing/2014/main" id="{C7544759-B764-FFD1-7EC0-898C0F6C9A37}"/>
              </a:ext>
            </a:extLst>
          </p:cNvPr>
          <p:cNvSpPr/>
          <p:nvPr/>
        </p:nvSpPr>
        <p:spPr>
          <a:xfrm>
            <a:off x="608012" y="1371460"/>
            <a:ext cx="691868" cy="98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5" name="Picture 14">
            <a:extLst>
              <a:ext uri="{FF2B5EF4-FFF2-40B4-BE49-F238E27FC236}">
                <a16:creationId xmlns:a16="http://schemas.microsoft.com/office/drawing/2014/main" id="{113E1FA7-7449-D4AA-5434-353FCB61C0FA}"/>
              </a:ext>
            </a:extLst>
          </p:cNvPr>
          <p:cNvPicPr>
            <a:picLocks noChangeAspect="1"/>
          </p:cNvPicPr>
          <p:nvPr/>
        </p:nvPicPr>
        <p:blipFill>
          <a:blip r:embed="rId7">
            <a:extLst>
              <a:ext uri="{28A0092B-C50C-407E-A947-70E740481C1C}">
                <a14:useLocalDpi xmlns:a14="http://schemas.microsoft.com/office/drawing/2010/main" val="0"/>
              </a:ext>
            </a:extLst>
          </a:blip>
          <a:srcRect l="29073" t="25848" r="31712" b="21454"/>
          <a:stretch>
            <a:fillRect/>
          </a:stretch>
        </p:blipFill>
        <p:spPr bwMode="auto">
          <a:xfrm>
            <a:off x="6867389" y="990600"/>
            <a:ext cx="5048250" cy="3803650"/>
          </a:xfrm>
          <a:prstGeom prst="rect">
            <a:avLst/>
          </a:prstGeom>
          <a:noFill/>
          <a:ln>
            <a:noFill/>
          </a:ln>
        </p:spPr>
      </p:pic>
      <p:pic>
        <p:nvPicPr>
          <p:cNvPr id="16" name="Picture 15">
            <a:extLst>
              <a:ext uri="{FF2B5EF4-FFF2-40B4-BE49-F238E27FC236}">
                <a16:creationId xmlns:a16="http://schemas.microsoft.com/office/drawing/2014/main" id="{323FC4CF-B10A-4463-79A3-50D1BA751E50}"/>
              </a:ext>
            </a:extLst>
          </p:cNvPr>
          <p:cNvPicPr>
            <a:picLocks noChangeAspect="1"/>
          </p:cNvPicPr>
          <p:nvPr/>
        </p:nvPicPr>
        <p:blipFill>
          <a:blip r:embed="rId8">
            <a:extLst>
              <a:ext uri="{28A0092B-C50C-407E-A947-70E740481C1C}">
                <a14:useLocalDpi xmlns:a14="http://schemas.microsoft.com/office/drawing/2010/main" val="0"/>
              </a:ext>
            </a:extLst>
          </a:blip>
          <a:srcRect l="28876" t="25735" r="31299" b="21564"/>
          <a:stretch>
            <a:fillRect/>
          </a:stretch>
        </p:blipFill>
        <p:spPr bwMode="auto">
          <a:xfrm>
            <a:off x="3198812" y="3352800"/>
            <a:ext cx="4509135" cy="3347720"/>
          </a:xfrm>
          <a:prstGeom prst="rect">
            <a:avLst/>
          </a:prstGeom>
          <a:noFill/>
          <a:ln>
            <a:noFill/>
          </a:ln>
        </p:spPr>
      </p:pic>
    </p:spTree>
    <p:extLst>
      <p:ext uri="{BB962C8B-B14F-4D97-AF65-F5344CB8AC3E}">
        <p14:creationId xmlns:p14="http://schemas.microsoft.com/office/powerpoint/2010/main" val="342436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C698E5-7323-4724-A842-245F35A27308}"/>
              </a:ext>
            </a:extLst>
          </p:cNvPr>
          <p:cNvSpPr>
            <a:spLocks noGrp="1"/>
          </p:cNvSpPr>
          <p:nvPr>
            <p:ph type="title"/>
          </p:nvPr>
        </p:nvSpPr>
        <p:spPr/>
        <p:txBody>
          <a:bodyPr>
            <a:normAutofit fontScale="90000"/>
          </a:bodyPr>
          <a:lstStyle/>
          <a:p>
            <a:r>
              <a:rPr lang="ro-RO" dirty="0">
                <a:latin typeface="Times New Roman" panose="02020603050405020304" pitchFamily="18" charset="0"/>
                <a:cs typeface="Times New Roman" panose="02020603050405020304" pitchFamily="18" charset="0"/>
              </a:rPr>
              <a:t>Atribute suplimentare ce trebuie capturate pentru a avea setul complet de informații necesare generării rapoartelor privind MSS în unitățile școlare (la nivel de structură)</a:t>
            </a:r>
            <a:endParaRPr lang="en-US"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12815B9C-DAFA-4B94-BC7A-A1BE9ABB3294}"/>
              </a:ext>
            </a:extLst>
          </p:cNvPr>
          <p:cNvSpPr>
            <a:spLocks noGrp="1"/>
          </p:cNvSpPr>
          <p:nvPr>
            <p:ph idx="1"/>
          </p:nvPr>
        </p:nvSpPr>
        <p:spPr>
          <a:xfrm>
            <a:off x="760412" y="2438400"/>
            <a:ext cx="10590432" cy="3738562"/>
          </a:xfrm>
        </p:spPr>
        <p:txBody>
          <a:bodyPr>
            <a:normAutofit fontScale="92500" lnSpcReduction="20000"/>
          </a:bodyPr>
          <a:lstStyle/>
          <a:p>
            <a:pPr algn="just"/>
            <a:r>
              <a:rPr lang="ro-RO" dirty="0">
                <a:latin typeface="Times New Roman" panose="02020603050405020304" pitchFamily="18" charset="0"/>
                <a:cs typeface="Times New Roman" panose="02020603050405020304" pitchFamily="18" charset="0"/>
              </a:rPr>
              <a:t>Date suplimentare pentru clădiri</a:t>
            </a:r>
          </a:p>
          <a:p>
            <a:pPr algn="just"/>
            <a:r>
              <a:rPr lang="en-US" dirty="0">
                <a:latin typeface="Times New Roman" panose="02020603050405020304" pitchFamily="18" charset="0"/>
                <a:cs typeface="Times New Roman" panose="02020603050405020304" pitchFamily="18" charset="0"/>
              </a:rPr>
              <a:t>Date </a:t>
            </a:r>
            <a:r>
              <a:rPr lang="en-US" dirty="0" err="1">
                <a:latin typeface="Times New Roman" panose="02020603050405020304" pitchFamily="18" charset="0"/>
                <a:cs typeface="Times New Roman" panose="02020603050405020304" pitchFamily="18" charset="0"/>
              </a:rPr>
              <a:t>suplimentare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formațiunile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studiu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clase</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Date suplimentare pentru unitățile școlare (structuri)</a:t>
            </a:r>
            <a:endParaRPr lang="ro-RO"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Date suplimentare pentru elevi</a:t>
            </a:r>
            <a:endParaRPr lang="ro-RO"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Date </a:t>
            </a:r>
            <a:r>
              <a:rPr lang="en-US" dirty="0" err="1">
                <a:latin typeface="Times New Roman" panose="02020603050405020304" pitchFamily="18" charset="0"/>
                <a:cs typeface="Times New Roman" panose="02020603050405020304" pitchFamily="18" charset="0"/>
              </a:rPr>
              <a:t>suplimentare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părinți</a:t>
            </a:r>
            <a:endParaRPr lang="ro-RO"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Date suplimentare pentru personalul școlar</a:t>
            </a:r>
            <a:endParaRPr lang="ro-RO" dirty="0">
              <a:latin typeface="Times New Roman" panose="02020603050405020304" pitchFamily="18" charset="0"/>
              <a:cs typeface="Times New Roman" panose="02020603050405020304" pitchFamily="18" charset="0"/>
            </a:endParaRPr>
          </a:p>
          <a:p>
            <a:pPr algn="just"/>
            <a:endParaRPr lang="ro-RO" dirty="0">
              <a:latin typeface="Times New Roman" panose="02020603050405020304" pitchFamily="18" charset="0"/>
              <a:cs typeface="Times New Roman" panose="02020603050405020304" pitchFamily="18" charset="0"/>
            </a:endParaRPr>
          </a:p>
          <a:p>
            <a:pPr marL="0" indent="0" algn="just">
              <a:buNone/>
            </a:pPr>
            <a:r>
              <a:rPr lang="ro-RO" dirty="0">
                <a:latin typeface="Times New Roman" panose="02020603050405020304" pitchFamily="18" charset="0"/>
                <a:cs typeface="Times New Roman" panose="02020603050405020304" pitchFamily="18" charset="0"/>
              </a:rPr>
              <a:t>Toate atributele suplimentare specifice pilotării vor avea sufixul ”</a:t>
            </a:r>
            <a:r>
              <a:rPr lang="ro-RO" b="1" dirty="0">
                <a:latin typeface="Times New Roman" panose="02020603050405020304" pitchFamily="18" charset="0"/>
                <a:cs typeface="Times New Roman" panose="02020603050405020304" pitchFamily="18" charset="0"/>
              </a:rPr>
              <a:t>MSS_</a:t>
            </a:r>
            <a:r>
              <a:rPr lang="ro-RO" dirty="0">
                <a:latin typeface="Times New Roman" panose="02020603050405020304" pitchFamily="18" charset="0"/>
                <a:cs typeface="Times New Roman" panose="02020603050405020304" pitchFamily="18" charset="0"/>
              </a:rPr>
              <a:t>” pentru o identificare facilă în lista de atribute.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19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64D2C27-D003-4804-BC29-5C749E156F04}"/>
              </a:ext>
            </a:extLst>
          </p:cNvPr>
          <p:cNvSpPr>
            <a:spLocks noGrp="1"/>
          </p:cNvSpPr>
          <p:nvPr>
            <p:ph type="title"/>
          </p:nvPr>
        </p:nvSpPr>
        <p:spPr/>
        <p:txBody>
          <a:bodyPr/>
          <a:lstStyle/>
          <a:p>
            <a:r>
              <a:rPr lang="ro-RO" dirty="0">
                <a:latin typeface="Times New Roman" panose="02020603050405020304" pitchFamily="18" charset="0"/>
                <a:cs typeface="Times New Roman" panose="02020603050405020304" pitchFamily="18" charset="0"/>
              </a:rPr>
              <a:t>Exemple de atribute</a:t>
            </a:r>
            <a:endParaRPr lang="en-US"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F98F5ADA-51B0-4B79-82C0-51241A01BDFE}"/>
              </a:ext>
            </a:extLst>
          </p:cNvPr>
          <p:cNvSpPr>
            <a:spLocks noGrp="1"/>
          </p:cNvSpPr>
          <p:nvPr>
            <p:ph idx="1"/>
          </p:nvPr>
        </p:nvSpPr>
        <p:spPr/>
        <p:txBody>
          <a:bodyPr>
            <a:normAutofit fontScale="85000" lnSpcReduction="20000"/>
          </a:bodyPr>
          <a:lstStyle/>
          <a:p>
            <a:pPr marL="0" indent="0">
              <a:buNone/>
            </a:pPr>
            <a:endParaRPr lang="ro-RO" dirty="0">
              <a:latin typeface="Times New Roman" panose="02020603050405020304" pitchFamily="18" charset="0"/>
              <a:cs typeface="Times New Roman" panose="02020603050405020304" pitchFamily="18" charset="0"/>
            </a:endParaRPr>
          </a:p>
          <a:p>
            <a:pPr marL="514196" indent="-514196">
              <a:buAutoNum type="alphaUcPeriod"/>
            </a:pPr>
            <a:r>
              <a:rPr lang="ro-RO" dirty="0">
                <a:latin typeface="Times New Roman" panose="02020603050405020304" pitchFamily="18" charset="0"/>
                <a:cs typeface="Times New Roman" panose="02020603050405020304" pitchFamily="18" charset="0"/>
              </a:rPr>
              <a:t>La nivelul claselor</a:t>
            </a:r>
          </a:p>
          <a:p>
            <a:pPr lvl="1"/>
            <a:r>
              <a:rPr lang="ro-RO" dirty="0">
                <a:latin typeface="Times New Roman" panose="02020603050405020304" pitchFamily="18" charset="0"/>
                <a:cs typeface="Times New Roman" panose="02020603050405020304" pitchFamily="18" charset="0"/>
              </a:rPr>
              <a:t>MSS_FS_AB - (Așezarea în bănci: Tradițional (pe rânduri - în acest caz există noțiunea de "ultimele 2 bănci")/Rotație (așezare tradițională dar cu rotirea elevilor)/Alta) – Posibile valori: T, R sau A</a:t>
            </a:r>
          </a:p>
          <a:p>
            <a:pPr lvl="1"/>
            <a:r>
              <a:rPr lang="ro-RO" dirty="0">
                <a:latin typeface="Times New Roman" panose="02020603050405020304" pitchFamily="18" charset="0"/>
                <a:cs typeface="Times New Roman" panose="02020603050405020304" pitchFamily="18" charset="0"/>
              </a:rPr>
              <a:t>Atributul se completează pentru toate clasele (formațiunile de studiu)</a:t>
            </a:r>
          </a:p>
          <a:p>
            <a:pPr lvl="1"/>
            <a:endParaRPr lang="ro-RO" dirty="0">
              <a:latin typeface="Times New Roman" panose="02020603050405020304" pitchFamily="18" charset="0"/>
              <a:cs typeface="Times New Roman" panose="02020603050405020304" pitchFamily="18" charset="0"/>
            </a:endParaRPr>
          </a:p>
          <a:p>
            <a:pPr marL="514196" indent="-514196">
              <a:buAutoNum type="alphaUcPeriod"/>
            </a:pPr>
            <a:r>
              <a:rPr lang="ro-RO" dirty="0">
                <a:latin typeface="Times New Roman" panose="02020603050405020304" pitchFamily="18" charset="0"/>
                <a:cs typeface="Times New Roman" panose="02020603050405020304" pitchFamily="18" charset="0"/>
              </a:rPr>
              <a:t>La nivelul elevilor</a:t>
            </a:r>
          </a:p>
          <a:p>
            <a:pPr lvl="1"/>
            <a:r>
              <a:rPr lang="ro-RO" dirty="0">
                <a:latin typeface="Times New Roman" panose="02020603050405020304" pitchFamily="18" charset="0"/>
                <a:cs typeface="Times New Roman" panose="02020603050405020304" pitchFamily="18" charset="0"/>
              </a:rPr>
              <a:t>MSS_EL_ALS – (</a:t>
            </a:r>
            <a:r>
              <a:rPr lang="it-IT" dirty="0">
                <a:latin typeface="Times New Roman" panose="02020603050405020304" pitchFamily="18" charset="0"/>
                <a:cs typeface="Times New Roman" panose="02020603050405020304" pitchFamily="18" charset="0"/>
              </a:rPr>
              <a:t>Elevul a fost admis pe locuri speciale?</a:t>
            </a:r>
            <a:r>
              <a:rPr lang="ro-RO" dirty="0">
                <a:latin typeface="Times New Roman" panose="02020603050405020304" pitchFamily="18" charset="0"/>
                <a:cs typeface="Times New Roman" panose="02020603050405020304" pitchFamily="18" charset="0"/>
              </a:rPr>
              <a:t>) – Posibile valori: D sau N</a:t>
            </a:r>
          </a:p>
          <a:p>
            <a:pPr lvl="1"/>
            <a:r>
              <a:rPr lang="ro-RO" dirty="0">
                <a:latin typeface="Times New Roman" panose="02020603050405020304" pitchFamily="18" charset="0"/>
                <a:cs typeface="Times New Roman" panose="02020603050405020304" pitchFamily="18" charset="0"/>
              </a:rPr>
              <a:t>Atributul se completează doar pentru elevii care au fost admiși pe locuri speciale</a:t>
            </a:r>
          </a:p>
          <a:p>
            <a:pPr marL="514196" indent="-514196">
              <a:buAutoNum type="alphaUcPeriod"/>
            </a:pPr>
            <a:endParaRPr lang="ro-RO" b="1"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Pe durata procesului de pilotare unitățile școlare vor primi în urma analizei datelor colectate până la un moment dat, indicații privind datele ce mai trebuie colectate sau atributele ce mai trebuie introduse pe platforma SIIIR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03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AF8D87-B9A8-4B71-BBB0-718A68E2E868}"/>
              </a:ext>
            </a:extLst>
          </p:cNvPr>
          <p:cNvSpPr>
            <a:spLocks noGrp="1"/>
          </p:cNvSpPr>
          <p:nvPr>
            <p:ph type="title"/>
          </p:nvPr>
        </p:nvSpPr>
        <p:spPr>
          <a:xfrm>
            <a:off x="793114" y="300375"/>
            <a:ext cx="10512862" cy="736368"/>
          </a:xfrm>
        </p:spPr>
        <p:txBody>
          <a:bodyPr>
            <a:normAutofit fontScale="90000"/>
          </a:bodyPr>
          <a:lstStyle/>
          <a:p>
            <a:pPr algn="ctr"/>
            <a:r>
              <a:rPr lang="ro-RO" dirty="0">
                <a:latin typeface="Times New Roman" panose="02020603050405020304" pitchFamily="18" charset="0"/>
                <a:cs typeface="Times New Roman" panose="02020603050405020304" pitchFamily="18" charset="0"/>
              </a:rPr>
              <a:t>Schema logică sintetică a întregului proces de testare a metodologiei MSS</a:t>
            </a:r>
            <a:endParaRPr lang="en-US" b="1" u="sng"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7C31E1E7-D5DD-A032-4DD4-305480AD84AE}"/>
              </a:ext>
            </a:extLst>
          </p:cNvPr>
          <p:cNvSpPr/>
          <p:nvPr/>
        </p:nvSpPr>
        <p:spPr>
          <a:xfrm>
            <a:off x="1837372" y="1667510"/>
            <a:ext cx="847725" cy="40957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100">
                <a:solidFill>
                  <a:srgbClr val="000000"/>
                </a:solidFill>
                <a:effectLst/>
                <a:ea typeface="Calibri" panose="020F0502020204030204" pitchFamily="34" charset="0"/>
                <a:cs typeface="Times New Roman" panose="02020603050405020304" pitchFamily="18" charset="0"/>
              </a:rPr>
              <a:t>START</a:t>
            </a:r>
            <a:endParaRPr lang="ro-RO" sz="1100">
              <a:effectLst/>
              <a:ea typeface="Calibri" panose="020F0502020204030204" pitchFamily="34" charset="0"/>
              <a:cs typeface="Times New Roman" panose="02020603050405020304" pitchFamily="18" charset="0"/>
            </a:endParaRPr>
          </a:p>
        </p:txBody>
      </p:sp>
      <p:sp>
        <p:nvSpPr>
          <p:cNvPr id="7" name="Parallelogram 6">
            <a:extLst>
              <a:ext uri="{FF2B5EF4-FFF2-40B4-BE49-F238E27FC236}">
                <a16:creationId xmlns:a16="http://schemas.microsoft.com/office/drawing/2014/main" id="{C984B6D6-B269-58C0-E41F-6FE6F26EDFDE}"/>
              </a:ext>
            </a:extLst>
          </p:cNvPr>
          <p:cNvSpPr/>
          <p:nvPr/>
        </p:nvSpPr>
        <p:spPr>
          <a:xfrm>
            <a:off x="651827" y="3019425"/>
            <a:ext cx="3241675" cy="669925"/>
          </a:xfrm>
          <a:prstGeom prst="parallelogram">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Sesiune de formare pentru implementarea metodologie de monitorizare a segregării școlare în unitățile școlare selectate pentru testare/pilotare</a:t>
            </a:r>
            <a:endParaRPr lang="ro-RO" sz="1100">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7A9A5CD-56E5-4777-5ACC-84C92714F6B9}"/>
              </a:ext>
            </a:extLst>
          </p:cNvPr>
          <p:cNvSpPr/>
          <p:nvPr/>
        </p:nvSpPr>
        <p:spPr>
          <a:xfrm>
            <a:off x="756602" y="3940175"/>
            <a:ext cx="2994025" cy="3302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Ajustări finale ale instrumentelor de lucru</a:t>
            </a:r>
            <a:endParaRPr lang="ro-RO" sz="110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8CDEDB3-93F0-7BD2-A6B0-B2F2478C6D8B}"/>
              </a:ext>
            </a:extLst>
          </p:cNvPr>
          <p:cNvSpPr/>
          <p:nvPr/>
        </p:nvSpPr>
        <p:spPr>
          <a:xfrm>
            <a:off x="810577" y="2447925"/>
            <a:ext cx="2994025" cy="3302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dirty="0">
                <a:solidFill>
                  <a:srgbClr val="000000"/>
                </a:solidFill>
                <a:effectLst/>
                <a:ea typeface="Calibri" panose="020F0502020204030204" pitchFamily="34" charset="0"/>
                <a:cs typeface="Times New Roman" panose="02020603050405020304" pitchFamily="18" charset="0"/>
              </a:rPr>
              <a:t>Invitație transmisă tuturor celor implicați în testarea/pilotarea MSS</a:t>
            </a:r>
            <a:endParaRPr lang="ro-RO" sz="1100" dirty="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CE93FD6-204A-1632-0FC5-2B4689BCE4B1}"/>
              </a:ext>
            </a:extLst>
          </p:cNvPr>
          <p:cNvSpPr/>
          <p:nvPr/>
        </p:nvSpPr>
        <p:spPr>
          <a:xfrm>
            <a:off x="775652" y="4535805"/>
            <a:ext cx="2994025" cy="35369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Analiza datelor inițiale din SIIIR ale unităților școlare implicate în procesul de pilotare, în urma unui export al acestora</a:t>
            </a:r>
            <a:endParaRPr lang="ro-RO" sz="1100">
              <a:effectLst/>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89F5BB4A-78B5-3216-17C4-7E36A6748619}"/>
              </a:ext>
            </a:extLst>
          </p:cNvPr>
          <p:cNvCxnSpPr/>
          <p:nvPr/>
        </p:nvCxnSpPr>
        <p:spPr>
          <a:xfrm>
            <a:off x="2264727" y="2124075"/>
            <a:ext cx="0" cy="307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20DA96A-C1C8-E3EF-55F8-756233A87FDE}"/>
              </a:ext>
            </a:extLst>
          </p:cNvPr>
          <p:cNvCxnSpPr/>
          <p:nvPr/>
        </p:nvCxnSpPr>
        <p:spPr>
          <a:xfrm>
            <a:off x="2277427" y="279400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3AE3B8C-8344-31DC-7C11-AD41D2DD7E8F}"/>
              </a:ext>
            </a:extLst>
          </p:cNvPr>
          <p:cNvCxnSpPr/>
          <p:nvPr/>
        </p:nvCxnSpPr>
        <p:spPr>
          <a:xfrm>
            <a:off x="2258377" y="371157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1E4D64-CB4E-401B-EC52-C8DE93213D17}"/>
              </a:ext>
            </a:extLst>
          </p:cNvPr>
          <p:cNvCxnSpPr/>
          <p:nvPr/>
        </p:nvCxnSpPr>
        <p:spPr>
          <a:xfrm>
            <a:off x="2257107" y="428307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C0646A10-E95C-7337-CB5C-BF665E5B90A1}"/>
              </a:ext>
            </a:extLst>
          </p:cNvPr>
          <p:cNvSpPr/>
          <p:nvPr/>
        </p:nvSpPr>
        <p:spPr>
          <a:xfrm>
            <a:off x="5674360" y="2002155"/>
            <a:ext cx="2994025" cy="33020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Se completează date în SIIIR de către unitățile școlare pentru monitorizarea restrânsă</a:t>
            </a:r>
            <a:endParaRPr lang="ro-RO" sz="1100">
              <a:effectLst/>
              <a:ea typeface="Calibri" panose="020F0502020204030204" pitchFamily="34" charset="0"/>
              <a:cs typeface="Times New Roman" panose="02020603050405020304" pitchFamily="18" charset="0"/>
            </a:endParaRPr>
          </a:p>
        </p:txBody>
      </p:sp>
      <p:sp>
        <p:nvSpPr>
          <p:cNvPr id="84" name="Rectangle 83">
            <a:extLst>
              <a:ext uri="{FF2B5EF4-FFF2-40B4-BE49-F238E27FC236}">
                <a16:creationId xmlns:a16="http://schemas.microsoft.com/office/drawing/2014/main" id="{D64E6486-EC09-71E3-CF34-D54CA14FDF3F}"/>
              </a:ext>
            </a:extLst>
          </p:cNvPr>
          <p:cNvSpPr/>
          <p:nvPr/>
        </p:nvSpPr>
        <p:spPr>
          <a:xfrm>
            <a:off x="5677535" y="2612390"/>
            <a:ext cx="2994025" cy="37147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Unitățile școlare pot oferi feedback și cere suport pe grupul de WhatsApp privind procesul de colectare al datelor</a:t>
            </a:r>
            <a:endParaRPr lang="ro-RO" sz="1100">
              <a:effectLst/>
              <a:ea typeface="Calibri" panose="020F0502020204030204" pitchFamily="34" charset="0"/>
              <a:cs typeface="Times New Roman" panose="02020603050405020304" pitchFamily="18" charset="0"/>
            </a:endParaRPr>
          </a:p>
        </p:txBody>
      </p:sp>
      <p:cxnSp>
        <p:nvCxnSpPr>
          <p:cNvPr id="85" name="Straight Arrow Connector 84">
            <a:extLst>
              <a:ext uri="{FF2B5EF4-FFF2-40B4-BE49-F238E27FC236}">
                <a16:creationId xmlns:a16="http://schemas.microsoft.com/office/drawing/2014/main" id="{C2EE1A9F-C850-8537-8A3B-364BE047BBA1}"/>
              </a:ext>
            </a:extLst>
          </p:cNvPr>
          <p:cNvCxnSpPr/>
          <p:nvPr/>
        </p:nvCxnSpPr>
        <p:spPr>
          <a:xfrm>
            <a:off x="7172960" y="174625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0644D6E-0DDC-47C8-4A7E-764129419EB1}"/>
              </a:ext>
            </a:extLst>
          </p:cNvPr>
          <p:cNvCxnSpPr/>
          <p:nvPr/>
        </p:nvCxnSpPr>
        <p:spPr>
          <a:xfrm>
            <a:off x="7160260" y="235902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6789DD23-E002-6CC9-8C81-228C359B5DA3}"/>
              </a:ext>
            </a:extLst>
          </p:cNvPr>
          <p:cNvSpPr/>
          <p:nvPr/>
        </p:nvSpPr>
        <p:spPr>
          <a:xfrm>
            <a:off x="5677535" y="3226435"/>
            <a:ext cx="2994025" cy="5080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Echipa mixtă UNICEF/Ministerul Educației răspunde unde este cazul la neclarități și ajustează, dacă este necesar, suportul și documentația (Q&amp;A) pentru restul procesului de pilotare</a:t>
            </a:r>
            <a:endParaRPr lang="ro-RO" sz="1100">
              <a:effectLst/>
              <a:ea typeface="Calibri" panose="020F0502020204030204" pitchFamily="34" charset="0"/>
              <a:cs typeface="Times New Roman" panose="02020603050405020304" pitchFamily="18" charset="0"/>
            </a:endParaRPr>
          </a:p>
        </p:txBody>
      </p:sp>
      <p:cxnSp>
        <p:nvCxnSpPr>
          <p:cNvPr id="88" name="Straight Arrow Connector 87">
            <a:extLst>
              <a:ext uri="{FF2B5EF4-FFF2-40B4-BE49-F238E27FC236}">
                <a16:creationId xmlns:a16="http://schemas.microsoft.com/office/drawing/2014/main" id="{7C851097-6EC8-867D-F203-4142A440114F}"/>
              </a:ext>
            </a:extLst>
          </p:cNvPr>
          <p:cNvCxnSpPr/>
          <p:nvPr/>
        </p:nvCxnSpPr>
        <p:spPr>
          <a:xfrm>
            <a:off x="7153910" y="300037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99E4539C-23F7-06F5-27EF-39233C79DB79}"/>
              </a:ext>
            </a:extLst>
          </p:cNvPr>
          <p:cNvCxnSpPr/>
          <p:nvPr/>
        </p:nvCxnSpPr>
        <p:spPr>
          <a:xfrm>
            <a:off x="7166610" y="374650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9E244669-21B4-F11E-E484-7CE5AC2C6E01}"/>
              </a:ext>
            </a:extLst>
          </p:cNvPr>
          <p:cNvCxnSpPr/>
          <p:nvPr/>
        </p:nvCxnSpPr>
        <p:spPr>
          <a:xfrm flipH="1" flipV="1">
            <a:off x="7303135" y="2444115"/>
            <a:ext cx="1441450" cy="1025525"/>
          </a:xfrm>
          <a:prstGeom prst="bentConnector3">
            <a:avLst>
              <a:gd name="adj1" fmla="val -1929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Diamond 90">
            <a:extLst>
              <a:ext uri="{FF2B5EF4-FFF2-40B4-BE49-F238E27FC236}">
                <a16:creationId xmlns:a16="http://schemas.microsoft.com/office/drawing/2014/main" id="{81D54A12-3826-EA32-235F-6D45156F671B}"/>
              </a:ext>
            </a:extLst>
          </p:cNvPr>
          <p:cNvSpPr/>
          <p:nvPr/>
        </p:nvSpPr>
        <p:spPr>
          <a:xfrm>
            <a:off x="5775325" y="4022725"/>
            <a:ext cx="2784475" cy="495300"/>
          </a:xfrm>
          <a:prstGeom prst="diamond">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effectLst/>
                <a:ea typeface="Calibri" panose="020F0502020204030204" pitchFamily="34" charset="0"/>
                <a:cs typeface="Times New Roman" panose="02020603050405020304" pitchFamily="18" charset="0"/>
              </a:rPr>
              <a:t>7 de zile lucrătoare?</a:t>
            </a:r>
            <a:endParaRPr lang="ro-RO" sz="1100">
              <a:effectLst/>
              <a:ea typeface="Calibri" panose="020F0502020204030204" pitchFamily="34" charset="0"/>
              <a:cs typeface="Times New Roman" panose="02020603050405020304" pitchFamily="18" charset="0"/>
            </a:endParaRPr>
          </a:p>
        </p:txBody>
      </p:sp>
      <p:sp>
        <p:nvSpPr>
          <p:cNvPr id="92" name="Rectangle 91">
            <a:extLst>
              <a:ext uri="{FF2B5EF4-FFF2-40B4-BE49-F238E27FC236}">
                <a16:creationId xmlns:a16="http://schemas.microsoft.com/office/drawing/2014/main" id="{04023ED5-549A-45AF-752D-EDADF7EDF3BF}"/>
              </a:ext>
            </a:extLst>
          </p:cNvPr>
          <p:cNvSpPr/>
          <p:nvPr/>
        </p:nvSpPr>
        <p:spPr>
          <a:xfrm>
            <a:off x="9347835" y="3952875"/>
            <a:ext cx="2041525" cy="5969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Exportul din SIIIR al datelor culese până la momentul respectiv și analiza lor de către echipa de asistență tehnică a UNICEF</a:t>
            </a:r>
            <a:endParaRPr lang="ro-RO" sz="1100">
              <a:effectLst/>
              <a:ea typeface="Calibri" panose="020F0502020204030204" pitchFamily="34" charset="0"/>
              <a:cs typeface="Times New Roman" panose="02020603050405020304" pitchFamily="18" charset="0"/>
            </a:endParaRPr>
          </a:p>
        </p:txBody>
      </p:sp>
      <p:cxnSp>
        <p:nvCxnSpPr>
          <p:cNvPr id="93" name="Straight Arrow Connector 92">
            <a:extLst>
              <a:ext uri="{FF2B5EF4-FFF2-40B4-BE49-F238E27FC236}">
                <a16:creationId xmlns:a16="http://schemas.microsoft.com/office/drawing/2014/main" id="{56D79DF8-05A5-C509-0C1B-7234720A9C0F}"/>
              </a:ext>
            </a:extLst>
          </p:cNvPr>
          <p:cNvCxnSpPr/>
          <p:nvPr/>
        </p:nvCxnSpPr>
        <p:spPr>
          <a:xfrm>
            <a:off x="8674735" y="4267835"/>
            <a:ext cx="593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 Box 48">
            <a:extLst>
              <a:ext uri="{FF2B5EF4-FFF2-40B4-BE49-F238E27FC236}">
                <a16:creationId xmlns:a16="http://schemas.microsoft.com/office/drawing/2014/main" id="{69804B29-A49C-F1DD-A8A0-CC59A62631E7}"/>
              </a:ext>
            </a:extLst>
          </p:cNvPr>
          <p:cNvSpPr txBox="1"/>
          <p:nvPr/>
        </p:nvSpPr>
        <p:spPr>
          <a:xfrm>
            <a:off x="8808085" y="3971925"/>
            <a:ext cx="342900" cy="2317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o-RO" sz="800">
                <a:effectLst/>
                <a:latin typeface="Calibri" panose="020F0502020204030204" pitchFamily="34" charset="0"/>
                <a:ea typeface="Calibri" panose="020F0502020204030204" pitchFamily="34" charset="0"/>
                <a:cs typeface="Times New Roman" panose="02020603050405020304" pitchFamily="18" charset="0"/>
              </a:rPr>
              <a:t>Da</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Text Box 49">
            <a:extLst>
              <a:ext uri="{FF2B5EF4-FFF2-40B4-BE49-F238E27FC236}">
                <a16:creationId xmlns:a16="http://schemas.microsoft.com/office/drawing/2014/main" id="{9DCED81F-843D-DD32-519C-E04F3AE09820}"/>
              </a:ext>
            </a:extLst>
          </p:cNvPr>
          <p:cNvSpPr txBox="1"/>
          <p:nvPr/>
        </p:nvSpPr>
        <p:spPr>
          <a:xfrm>
            <a:off x="7230110" y="4521200"/>
            <a:ext cx="342900" cy="2317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o-RO" sz="800">
                <a:effectLst/>
                <a:latin typeface="Calibri" panose="020F0502020204030204" pitchFamily="34" charset="0"/>
                <a:ea typeface="Calibri" panose="020F0502020204030204" pitchFamily="34" charset="0"/>
                <a:cs typeface="Times New Roman" panose="02020603050405020304" pitchFamily="18" charset="0"/>
              </a:rPr>
              <a:t>Nu</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6" name="Straight Arrow Connector 95">
            <a:extLst>
              <a:ext uri="{FF2B5EF4-FFF2-40B4-BE49-F238E27FC236}">
                <a16:creationId xmlns:a16="http://schemas.microsoft.com/office/drawing/2014/main" id="{202811DF-B0B8-6248-CAFA-74591DDC30BC}"/>
              </a:ext>
            </a:extLst>
          </p:cNvPr>
          <p:cNvCxnSpPr/>
          <p:nvPr/>
        </p:nvCxnSpPr>
        <p:spPr>
          <a:xfrm>
            <a:off x="7176135" y="4578350"/>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F6948336-33F2-8411-A8CC-DEBA00139738}"/>
              </a:ext>
            </a:extLst>
          </p:cNvPr>
          <p:cNvSpPr/>
          <p:nvPr/>
        </p:nvSpPr>
        <p:spPr>
          <a:xfrm>
            <a:off x="9360535" y="3324225"/>
            <a:ext cx="2016125" cy="3714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Sunt analizate, corelate și procesate datele importate</a:t>
            </a:r>
            <a:endParaRPr lang="ro-RO" sz="1100">
              <a:effectLst/>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B3953DA-B6EF-61D8-864F-6D02EBF86312}"/>
              </a:ext>
            </a:extLst>
          </p:cNvPr>
          <p:cNvCxnSpPr/>
          <p:nvPr/>
        </p:nvCxnSpPr>
        <p:spPr>
          <a:xfrm flipV="1">
            <a:off x="10370185" y="3711575"/>
            <a:ext cx="0" cy="19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11EFCF17-3216-B26B-0B92-C9EA9A34FBE6}"/>
              </a:ext>
            </a:extLst>
          </p:cNvPr>
          <p:cNvSpPr/>
          <p:nvPr/>
        </p:nvSpPr>
        <p:spPr>
          <a:xfrm>
            <a:off x="9360535" y="2533650"/>
            <a:ext cx="2016125" cy="51435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solidFill>
                  <a:srgbClr val="000000"/>
                </a:solidFill>
                <a:effectLst/>
                <a:ea typeface="Calibri" panose="020F0502020204030204" pitchFamily="34" charset="0"/>
                <a:cs typeface="Times New Roman" panose="02020603050405020304" pitchFamily="18" charset="0"/>
              </a:rPr>
              <a:t>Se generează, dacă este cazul, mesaje personalizate pentru fiecare unitate școlară cu pașii ce mai trebuie urmați</a:t>
            </a:r>
            <a:endParaRPr lang="ro-RO" sz="1100">
              <a:effectLst/>
              <a:ea typeface="Calibri" panose="020F0502020204030204" pitchFamily="34" charset="0"/>
              <a:cs typeface="Times New Roman" panose="02020603050405020304" pitchFamily="18" charset="0"/>
            </a:endParaRPr>
          </a:p>
        </p:txBody>
      </p:sp>
      <p:cxnSp>
        <p:nvCxnSpPr>
          <p:cNvPr id="100" name="Straight Arrow Connector 99">
            <a:extLst>
              <a:ext uri="{FF2B5EF4-FFF2-40B4-BE49-F238E27FC236}">
                <a16:creationId xmlns:a16="http://schemas.microsoft.com/office/drawing/2014/main" id="{8B8C6F1C-8588-4E50-F76B-9FA104CC1F52}"/>
              </a:ext>
            </a:extLst>
          </p:cNvPr>
          <p:cNvCxnSpPr/>
          <p:nvPr/>
        </p:nvCxnSpPr>
        <p:spPr>
          <a:xfrm flipV="1">
            <a:off x="10379710" y="3093085"/>
            <a:ext cx="0" cy="19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E9F708F1-B251-D1B3-8926-3025D245047C}"/>
              </a:ext>
            </a:extLst>
          </p:cNvPr>
          <p:cNvCxnSpPr/>
          <p:nvPr/>
        </p:nvCxnSpPr>
        <p:spPr>
          <a:xfrm flipH="1" flipV="1">
            <a:off x="7325360" y="1851025"/>
            <a:ext cx="3051175" cy="606425"/>
          </a:xfrm>
          <a:prstGeom prst="bentConnector3">
            <a:avLst>
              <a:gd name="adj1" fmla="val 156"/>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Diamond 101">
            <a:extLst>
              <a:ext uri="{FF2B5EF4-FFF2-40B4-BE49-F238E27FC236}">
                <a16:creationId xmlns:a16="http://schemas.microsoft.com/office/drawing/2014/main" id="{399BBD0C-7B8D-E3F5-7DCA-3AC8BAA0A997}"/>
              </a:ext>
            </a:extLst>
          </p:cNvPr>
          <p:cNvSpPr/>
          <p:nvPr/>
        </p:nvSpPr>
        <p:spPr>
          <a:xfrm>
            <a:off x="5779135" y="4850765"/>
            <a:ext cx="2784475" cy="657225"/>
          </a:xfrm>
          <a:prstGeom prst="diamond">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800">
                <a:effectLst/>
                <a:ea typeface="Calibri" panose="020F0502020204030204" pitchFamily="34" charset="0"/>
                <a:cs typeface="Times New Roman" panose="02020603050405020304" pitchFamily="18" charset="0"/>
              </a:rPr>
              <a:t>S-a atins deadline pentru monitorizare restrânsă?</a:t>
            </a:r>
            <a:endParaRPr lang="ro-RO" sz="1100">
              <a:effectLst/>
              <a:ea typeface="Calibri" panose="020F0502020204030204" pitchFamily="34" charset="0"/>
              <a:cs typeface="Times New Roman" panose="02020603050405020304" pitchFamily="18" charset="0"/>
            </a:endParaRPr>
          </a:p>
        </p:txBody>
      </p:sp>
      <p:cxnSp>
        <p:nvCxnSpPr>
          <p:cNvPr id="103" name="Connector: Elbow 102">
            <a:extLst>
              <a:ext uri="{FF2B5EF4-FFF2-40B4-BE49-F238E27FC236}">
                <a16:creationId xmlns:a16="http://schemas.microsoft.com/office/drawing/2014/main" id="{6F280547-FDED-876C-9923-B2D2798F57F6}"/>
              </a:ext>
            </a:extLst>
          </p:cNvPr>
          <p:cNvCxnSpPr/>
          <p:nvPr/>
        </p:nvCxnSpPr>
        <p:spPr>
          <a:xfrm flipV="1">
            <a:off x="5708650" y="1841500"/>
            <a:ext cx="1298575" cy="3324225"/>
          </a:xfrm>
          <a:prstGeom prst="bentConnector3">
            <a:avLst>
              <a:gd name="adj1" fmla="val -32152"/>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 Box 60">
            <a:extLst>
              <a:ext uri="{FF2B5EF4-FFF2-40B4-BE49-F238E27FC236}">
                <a16:creationId xmlns:a16="http://schemas.microsoft.com/office/drawing/2014/main" id="{83F00F59-0BCD-29BA-EE88-B69D8F74C10A}"/>
              </a:ext>
            </a:extLst>
          </p:cNvPr>
          <p:cNvSpPr txBox="1"/>
          <p:nvPr/>
        </p:nvSpPr>
        <p:spPr>
          <a:xfrm>
            <a:off x="5394960" y="4857750"/>
            <a:ext cx="342900" cy="2317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o-RO" sz="800">
                <a:effectLst/>
                <a:latin typeface="Calibri" panose="020F0502020204030204" pitchFamily="34" charset="0"/>
                <a:ea typeface="Calibri" panose="020F0502020204030204" pitchFamily="34" charset="0"/>
                <a:cs typeface="Times New Roman" panose="02020603050405020304" pitchFamily="18" charset="0"/>
              </a:rPr>
              <a:t>Nu</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 Box 62">
            <a:extLst>
              <a:ext uri="{FF2B5EF4-FFF2-40B4-BE49-F238E27FC236}">
                <a16:creationId xmlns:a16="http://schemas.microsoft.com/office/drawing/2014/main" id="{8928EB8A-5B18-F8D9-3742-E6D0C0600A41}"/>
              </a:ext>
            </a:extLst>
          </p:cNvPr>
          <p:cNvSpPr txBox="1"/>
          <p:nvPr/>
        </p:nvSpPr>
        <p:spPr>
          <a:xfrm>
            <a:off x="7280910" y="5540375"/>
            <a:ext cx="342900" cy="2317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o-RO" sz="800">
                <a:effectLst/>
                <a:latin typeface="Calibri" panose="020F0502020204030204" pitchFamily="34" charset="0"/>
                <a:ea typeface="Calibri" panose="020F0502020204030204" pitchFamily="34" charset="0"/>
                <a:cs typeface="Times New Roman" panose="02020603050405020304" pitchFamily="18" charset="0"/>
              </a:rPr>
              <a:t>Da</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6" name="Straight Arrow Connector 105">
            <a:extLst>
              <a:ext uri="{FF2B5EF4-FFF2-40B4-BE49-F238E27FC236}">
                <a16:creationId xmlns:a16="http://schemas.microsoft.com/office/drawing/2014/main" id="{E29F6FBA-AACB-C72A-0332-81B7BB2C268D}"/>
              </a:ext>
            </a:extLst>
          </p:cNvPr>
          <p:cNvCxnSpPr/>
          <p:nvPr/>
        </p:nvCxnSpPr>
        <p:spPr>
          <a:xfrm>
            <a:off x="7176135" y="5521325"/>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TotalTime>
  <Words>1031</Words>
  <Application>Microsoft Office PowerPoint</Application>
  <PresentationFormat>Particularizare</PresentationFormat>
  <Paragraphs>80</Paragraphs>
  <Slides>12</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12</vt:i4>
      </vt:variant>
    </vt:vector>
  </HeadingPairs>
  <TitlesOfParts>
    <vt:vector size="20" baseType="lpstr">
      <vt:lpstr>Arial</vt:lpstr>
      <vt:lpstr>Calibri</vt:lpstr>
      <vt:lpstr>Calibri Light</vt:lpstr>
      <vt:lpstr>Corbel</vt:lpstr>
      <vt:lpstr>Times New Roman</vt:lpstr>
      <vt:lpstr>Tnr</vt:lpstr>
      <vt:lpstr>Wingdings</vt:lpstr>
      <vt:lpstr>Office Theme</vt:lpstr>
      <vt:lpstr>Ghid tehnic pentru aplicarea  metodologiei de monitorizare a  segregării școlare</vt:lpstr>
      <vt:lpstr>Capitolul 8. Colectarea și raportarea datelor în SIIIR</vt:lpstr>
      <vt:lpstr>Operarea datelor pe platforma SIIIR</vt:lpstr>
      <vt:lpstr>Module SIIIR - ”Monitorizare segregare” </vt:lpstr>
      <vt:lpstr>Acompanierea unităților școlare</vt:lpstr>
      <vt:lpstr>Ecrane specifice monitorizării segregării școlare</vt:lpstr>
      <vt:lpstr>Atribute suplimentare ce trebuie capturate pentru a avea setul complet de informații necesare generării rapoartelor privind MSS în unitățile școlare (la nivel de structură)</vt:lpstr>
      <vt:lpstr>Exemple de atribute</vt:lpstr>
      <vt:lpstr>Schema logică sintetică a întregului proces de testare a metodologiei MSS</vt:lpstr>
      <vt:lpstr>Schema logică sintetică a întregului proces de testare a metodologiei MSS (continuare)</vt:lpstr>
      <vt:lpstr>Rezultatele procesului de evaluare a segregării școlare</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BLT</dc:creator>
  <cp:lastModifiedBy>Petronia Scripcariu</cp:lastModifiedBy>
  <cp:revision>76</cp:revision>
  <dcterms:created xsi:type="dcterms:W3CDTF">2019-09-28T12:04:35Z</dcterms:created>
  <dcterms:modified xsi:type="dcterms:W3CDTF">2023-06-19T11:17:08Z</dcterms:modified>
</cp:coreProperties>
</file>